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52" r:id="rId2"/>
    <p:sldId id="387" r:id="rId3"/>
    <p:sldId id="388" r:id="rId4"/>
    <p:sldId id="389" r:id="rId5"/>
    <p:sldId id="391" r:id="rId6"/>
    <p:sldId id="393" r:id="rId7"/>
    <p:sldId id="390" r:id="rId8"/>
    <p:sldId id="436" r:id="rId9"/>
    <p:sldId id="394" r:id="rId10"/>
    <p:sldId id="385" r:id="rId11"/>
    <p:sldId id="395" r:id="rId12"/>
    <p:sldId id="397" r:id="rId13"/>
    <p:sldId id="405" r:id="rId14"/>
    <p:sldId id="406" r:id="rId15"/>
    <p:sldId id="399" r:id="rId16"/>
    <p:sldId id="400" r:id="rId17"/>
    <p:sldId id="401" r:id="rId18"/>
    <p:sldId id="403" r:id="rId19"/>
    <p:sldId id="407" r:id="rId20"/>
    <p:sldId id="404" r:id="rId21"/>
    <p:sldId id="398" r:id="rId22"/>
    <p:sldId id="408" r:id="rId23"/>
    <p:sldId id="409" r:id="rId24"/>
    <p:sldId id="410" r:id="rId25"/>
    <p:sldId id="413" r:id="rId26"/>
    <p:sldId id="411" r:id="rId27"/>
    <p:sldId id="414" r:id="rId28"/>
    <p:sldId id="421" r:id="rId29"/>
    <p:sldId id="412" r:id="rId30"/>
    <p:sldId id="415" r:id="rId31"/>
    <p:sldId id="419" r:id="rId32"/>
    <p:sldId id="420" r:id="rId33"/>
    <p:sldId id="423" r:id="rId34"/>
    <p:sldId id="424" r:id="rId35"/>
    <p:sldId id="416" r:id="rId36"/>
    <p:sldId id="426" r:id="rId37"/>
    <p:sldId id="417" r:id="rId38"/>
    <p:sldId id="418" r:id="rId39"/>
    <p:sldId id="427" r:id="rId40"/>
    <p:sldId id="429" r:id="rId41"/>
    <p:sldId id="435" r:id="rId42"/>
    <p:sldId id="428" r:id="rId43"/>
    <p:sldId id="430" r:id="rId44"/>
    <p:sldId id="431" r:id="rId45"/>
    <p:sldId id="432" r:id="rId46"/>
    <p:sldId id="433" r:id="rId47"/>
    <p:sldId id="434" r:id="rId48"/>
    <p:sldId id="34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7FBC5"/>
    <a:srgbClr val="008000"/>
    <a:srgbClr val="FFFFCC"/>
    <a:srgbClr val="FF66FF"/>
    <a:srgbClr val="CC9900"/>
    <a:srgbClr val="E7FFE7"/>
    <a:srgbClr val="CC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2.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smtClean="0"/>
              <a:t>(</a:t>
            </a:r>
            <a:r>
              <a:rPr lang="en-US" sz="4000" smtClean="0"/>
              <a:t>21.2.2022)</a:t>
            </a:r>
            <a:endParaRPr lang="cs-CZ" sz="4000" dirty="0"/>
          </a:p>
        </p:txBody>
      </p:sp>
      <p:pic>
        <p:nvPicPr>
          <p:cNvPr id="18436" name="Picture 4" descr="http://www.cs.ucsb.edu/~pconrad/cs40/images/ch03_jpeg/03-2-003.jpg"/>
          <p:cNvPicPr>
            <a:picLocks noChangeAspect="1" noChangeArrowheads="1"/>
          </p:cNvPicPr>
          <p:nvPr/>
        </p:nvPicPr>
        <p:blipFill>
          <a:blip r:embed="rId2" cstate="print"/>
          <a:srcRect t="5887"/>
          <a:stretch>
            <a:fillRect/>
          </a:stretch>
        </p:blipFill>
        <p:spPr bwMode="auto">
          <a:xfrm>
            <a:off x="394537" y="3183147"/>
            <a:ext cx="3528506" cy="335998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67" y="1356833"/>
            <a:ext cx="6366295" cy="1886699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(d 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triedenia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 zložitosti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sk-SK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3" cstate="print"/>
          <a:srcRect t="10868" b="12453"/>
          <a:stretch>
            <a:fillRect/>
          </a:stretch>
        </p:blipFill>
        <p:spPr bwMode="auto">
          <a:xfrm>
            <a:off x="5236234" y="4302581"/>
            <a:ext cx="2837609" cy="2175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9549" y="1526876"/>
          <a:ext cx="720593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70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  <a:r>
                        <a:rPr lang="sk-SK" sz="2400" dirty="0" err="1"/>
                        <a:t>árne</a:t>
                      </a:r>
                      <a:r>
                        <a:rPr lang="sk-SK" sz="2400" baseline="0" dirty="0"/>
                        <a:t> vyhľadávanie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Binárne vyhľadávanie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1000000000000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3844213" y="5472623"/>
            <a:ext cx="4704564" cy="1168539"/>
          </a:xfrm>
          <a:prstGeom prst="wedgeEllipseCallout">
            <a:avLst>
              <a:gd name="adj1" fmla="val 34539"/>
              <a:gd name="adj2" fmla="val -8831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Oplat</a:t>
            </a:r>
            <a:r>
              <a:rPr lang="sk-SK" sz="1600" b="1" i="1" dirty="0">
                <a:latin typeface="+mj-lt"/>
              </a:rPr>
              <a:t>í sa mať veci usporiadané a vďaka tomu môcť použiť binárne vyhľadávanie.</a:t>
            </a:r>
            <a:endParaRPr lang="pl-PL" sz="1600" b="1" i="1" dirty="0">
              <a:latin typeface="+mj-lt"/>
            </a:endParaRPr>
          </a:p>
        </p:txBody>
      </p:sp>
      <p:pic>
        <p:nvPicPr>
          <p:cNvPr id="61442" name="Picture 2" descr="http://cache.io9.com/assets/images/8/2011/02/phone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7" y="5422606"/>
            <a:ext cx="2352435" cy="13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Ako </a:t>
            </a:r>
            <a:r>
              <a:rPr lang="en-US" sz="3200" dirty="0" err="1"/>
              <a:t>da</a:t>
            </a:r>
            <a:r>
              <a:rPr lang="sk-SK" sz="3200" dirty="0"/>
              <a:t>ť veci na správne miesto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931350"/>
            <a:ext cx="8574505" cy="4645914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Karti</a:t>
            </a:r>
            <a:r>
              <a:rPr lang="sk-SK" dirty="0" err="1"/>
              <a:t>čkový</a:t>
            </a:r>
            <a:r>
              <a:rPr lang="sk-SK" dirty="0"/>
              <a:t> experiment...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6" y="3347015"/>
            <a:ext cx="767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Kým nie sú všetky susedné prvky v poli v správnom poradí, opakuj:</a:t>
            </a:r>
          </a:p>
          <a:p>
            <a:pPr lvl="1"/>
            <a:r>
              <a:rPr lang="sk-SK" sz="2000" dirty="0"/>
              <a:t>nájdi </a:t>
            </a:r>
            <a:r>
              <a:rPr lang="sk-SK" sz="2000" dirty="0" err="1"/>
              <a:t>dv</a:t>
            </a:r>
            <a:r>
              <a:rPr lang="en-US" sz="2000" dirty="0"/>
              <a:t>a</a:t>
            </a:r>
            <a:r>
              <a:rPr lang="sk-SK" sz="2000"/>
              <a:t> </a:t>
            </a:r>
            <a:r>
              <a:rPr lang="sk-SK" sz="2000" dirty="0"/>
              <a:t>susedné prvky „v zlom poradí“ a navzájom ich vymeň</a:t>
            </a:r>
          </a:p>
          <a:p>
            <a:pPr lvl="1"/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65827" y="2669008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037825" y="3476443"/>
            <a:ext cx="1130059" cy="6556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22235" y="3076597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Hľadáme susedné prvky, ktoré sú v zlom poradí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339750" y="5443269"/>
            <a:ext cx="695861" cy="6095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1721" y="5765163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Poznačíme si, že sme našli v poli niečo „zlé“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10353" y="4865299"/>
            <a:ext cx="1509623" cy="1811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37586" y="4442447"/>
            <a:ext cx="211822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p[i] = p[i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i+1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</a:t>
            </a:r>
            <a:r>
              <a:rPr lang="sk-SK" dirty="0"/>
              <a:t>n</a:t>
            </a:r>
            <a:r>
              <a:rPr lang="en-US" dirty="0" err="1"/>
              <a:t>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Pozorovanie: </a:t>
            </a:r>
            <a:r>
              <a:rPr lang="sk-SK" dirty="0"/>
              <a:t>od konca poľa sa postupne vytvára </a:t>
            </a:r>
            <a:r>
              <a:rPr lang="en-US" dirty="0"/>
              <a:t>(</a:t>
            </a:r>
            <a:r>
              <a:rPr lang="en-US" dirty="0" err="1"/>
              <a:t>vybubl</a:t>
            </a:r>
            <a:r>
              <a:rPr lang="sk-SK" dirty="0" err="1"/>
              <a:t>áva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usporiadaná </a:t>
            </a:r>
            <a:r>
              <a:rPr lang="en-US" dirty="0">
                <a:solidFill>
                  <a:srgbClr val="FF0000"/>
                </a:solidFill>
              </a:rPr>
              <a:t>pod</a:t>
            </a:r>
            <a:r>
              <a:rPr lang="sk-SK" dirty="0">
                <a:solidFill>
                  <a:srgbClr val="FF0000"/>
                </a:solidFill>
              </a:rPr>
              <a:t>postupnosť</a:t>
            </a:r>
          </a:p>
          <a:p>
            <a:pPr lvl="1"/>
            <a:r>
              <a:rPr lang="sk-SK" b="1" dirty="0"/>
              <a:t>vylepšenie</a:t>
            </a:r>
            <a:r>
              <a:rPr lang="sk-SK" dirty="0"/>
              <a:t>: pri hľadaní „zlých“ susedov nemusíme ísť do konca poľa </a:t>
            </a:r>
            <a:r>
              <a:rPr lang="en-US" dirty="0"/>
              <a:t>(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dirty="0"/>
              <a:t>, …)</a:t>
            </a:r>
          </a:p>
          <a:p>
            <a:pPr lvl="1"/>
            <a:r>
              <a:rPr lang="sk-SK" dirty="0"/>
              <a:t>v</a:t>
            </a:r>
            <a:r>
              <a:rPr lang="en-US" dirty="0" err="1"/>
              <a:t>ylep</a:t>
            </a:r>
            <a:r>
              <a:rPr lang="sk-SK" dirty="0" err="1"/>
              <a:t>šená</a:t>
            </a:r>
            <a:r>
              <a:rPr lang="sk-SK" dirty="0"/>
              <a:t> verzia na cvičeniach...</a:t>
            </a:r>
            <a:endParaRPr lang="en-US" dirty="0"/>
          </a:p>
          <a:p>
            <a:r>
              <a:rPr lang="sk-SK" dirty="0"/>
              <a:t>Koľko krát sa zopakuje</a:t>
            </a:r>
            <a:r>
              <a:rPr lang="en-US" dirty="0"/>
              <a:t/>
            </a:r>
            <a:br>
              <a:rPr lang="en-US" dirty="0"/>
            </a:b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cyklus</a:t>
            </a:r>
            <a:r>
              <a:rPr lang="en-US" dirty="0"/>
              <a:t>?</a:t>
            </a:r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najlep</a:t>
            </a:r>
            <a:r>
              <a:rPr lang="sk-SK" b="1" dirty="0" err="1"/>
              <a:t>šom</a:t>
            </a:r>
            <a:r>
              <a:rPr lang="sk-SK" b="1" dirty="0"/>
              <a:t> prípade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</a:t>
            </a:r>
            <a:r>
              <a:rPr lang="sk-SK" dirty="0"/>
              <a:t>u</a:t>
            </a:r>
            <a:r>
              <a:rPr lang="en-US" dirty="0" err="1"/>
              <a:t>sporiadan</a:t>
            </a:r>
            <a:r>
              <a:rPr lang="sk-SK" dirty="0"/>
              <a:t>é pole</a:t>
            </a:r>
            <a:r>
              <a:rPr lang="en-US" dirty="0"/>
              <a:t>):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endParaRPr lang="en-US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krát</a:t>
            </a:r>
          </a:p>
        </p:txBody>
      </p:sp>
      <p:pic>
        <p:nvPicPr>
          <p:cNvPr id="7172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1" y="3440986"/>
            <a:ext cx="3021701" cy="2941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Bublinky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porovnaní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je </a:t>
            </a:r>
            <a:r>
              <a:rPr lang="sk-SK" dirty="0">
                <a:solidFill>
                  <a:srgbClr val="FF0000"/>
                </a:solidFill>
              </a:rPr>
              <a:t>počet porovnaní</a:t>
            </a:r>
            <a:r>
              <a:rPr lang="sk-SK" dirty="0"/>
              <a:t>, ktoré vykoná algoritmus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</a:t>
            </a:r>
            <a:r>
              <a:rPr lang="sk-SK" b="1" dirty="0" err="1"/>
              <a:t>pšom</a:t>
            </a:r>
            <a:r>
              <a:rPr lang="sk-SK" b="1" dirty="0"/>
              <a:t> prípade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en-US" dirty="0"/>
              <a:t>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cs typeface="Arial" charset="0"/>
              </a:rPr>
              <a:t>do-while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  <a:p>
            <a:pPr lvl="1"/>
            <a:r>
              <a:rPr lang="en-US" b="1" dirty="0"/>
              <a:t>v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-n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dirty="0" err="1"/>
              <a:t>porovnan</a:t>
            </a:r>
            <a:r>
              <a:rPr lang="sk-SK" dirty="0"/>
              <a:t>í v jednej iterácii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pPr lvl="2"/>
            <a:r>
              <a:rPr lang="sk-SK" dirty="0"/>
              <a:t>nanajvýš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iterácií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endParaRPr lang="sk-SK" dirty="0"/>
          </a:p>
        </p:txBody>
      </p:sp>
      <p:pic>
        <p:nvPicPr>
          <p:cNvPr id="6148" name="Picture 4" descr="http://www.writeawriting.com/wp-content/uploads/2011/04/Comparison-of-Business-and-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68" y="4480304"/>
            <a:ext cx="3384550" cy="2041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SelectionSort</a:t>
            </a:r>
            <a:r>
              <a:rPr lang="en-US" dirty="0"/>
              <a:t>, </a:t>
            </a:r>
            <a:r>
              <a:rPr lang="en-US" dirty="0" err="1"/>
              <a:t>MinSort</a:t>
            </a:r>
            <a:endParaRPr lang="en-US" dirty="0"/>
          </a:p>
          <a:p>
            <a:endParaRPr lang="sk-SK" sz="1600" dirty="0"/>
          </a:p>
          <a:p>
            <a:r>
              <a:rPr lang="en-US" b="1" dirty="0" err="1"/>
              <a:t>Strat</a:t>
            </a:r>
            <a:r>
              <a:rPr lang="sk-SK" b="1" dirty="0" err="1"/>
              <a:t>égia</a:t>
            </a:r>
            <a:r>
              <a:rPr lang="sk-SK" dirty="0"/>
              <a:t> pre pole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ak</a:t>
            </a:r>
            <a:r>
              <a:rPr lang="sk-SK" dirty="0"/>
              <a:t> je pole </a:t>
            </a:r>
            <a:r>
              <a:rPr lang="sk-SK" dirty="0">
                <a:solidFill>
                  <a:srgbClr val="FF0000"/>
                </a:solidFill>
              </a:rPr>
              <a:t>veľkosti 1</a:t>
            </a:r>
            <a:r>
              <a:rPr lang="sk-SK" dirty="0"/>
              <a:t>, </a:t>
            </a:r>
            <a:r>
              <a:rPr lang="sk-SK" b="1" dirty="0"/>
              <a:t>tak</a:t>
            </a:r>
            <a:r>
              <a:rPr lang="sk-SK" dirty="0"/>
              <a:t> už je usporiadané </a:t>
            </a:r>
            <a:r>
              <a:rPr lang="en-US" dirty="0"/>
              <a:t>a m</a:t>
            </a:r>
            <a:r>
              <a:rPr lang="sk-SK" dirty="0" err="1"/>
              <a:t>ôžeme</a:t>
            </a:r>
            <a:r>
              <a:rPr lang="sk-SK" dirty="0"/>
              <a:t> skončiť</a:t>
            </a:r>
          </a:p>
          <a:p>
            <a:pPr lvl="1"/>
            <a:r>
              <a:rPr lang="en-US" b="1" dirty="0" err="1"/>
              <a:t>i</a:t>
            </a:r>
            <a:r>
              <a:rPr lang="sk-SK" b="1" dirty="0" err="1"/>
              <a:t>nak</a:t>
            </a:r>
            <a:r>
              <a:rPr lang="sk-SK" b="1" dirty="0"/>
              <a:t> </a:t>
            </a:r>
            <a:r>
              <a:rPr lang="en-US" sz="2000" i="1" dirty="0"/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≥ 2</a:t>
            </a:r>
            <a:r>
              <a:rPr lang="en-US" sz="2000" i="1" dirty="0"/>
              <a:t>)</a:t>
            </a:r>
            <a:endParaRPr lang="sk-SK" i="1" dirty="0"/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nájdi najmenšie </a:t>
            </a:r>
            <a:r>
              <a:rPr lang="sk-SK" dirty="0"/>
              <a:t>číslo</a:t>
            </a: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vymeň</a:t>
            </a:r>
            <a:r>
              <a:rPr lang="sk-SK" dirty="0"/>
              <a:t> najmenšie číslo s číslom na začiatku poľa</a:t>
            </a:r>
          </a:p>
          <a:p>
            <a:pPr lvl="2"/>
            <a:r>
              <a:rPr lang="sk-SK" dirty="0"/>
              <a:t>p</a:t>
            </a:r>
            <a:r>
              <a:rPr lang="en-US" dirty="0" err="1"/>
              <a:t>rv</a:t>
            </a:r>
            <a:r>
              <a:rPr lang="sk-SK" dirty="0"/>
              <a:t>é číslo v poli „ignoruj“ a usporiadaj </a:t>
            </a:r>
            <a:r>
              <a:rPr lang="sk-SK" b="1" dirty="0">
                <a:solidFill>
                  <a:srgbClr val="FF0000"/>
                </a:solidFill>
              </a:rPr>
              <a:t>zvyšok</a:t>
            </a:r>
            <a:r>
              <a:rPr lang="sk-SK" dirty="0"/>
              <a:t> poľa </a:t>
            </a:r>
            <a:r>
              <a:rPr lang="en-US" dirty="0"/>
              <a:t>(</a:t>
            </a:r>
            <a:r>
              <a:rPr lang="en-US" dirty="0" err="1"/>
              <a:t>zv</a:t>
            </a:r>
            <a:r>
              <a:rPr lang="sk-SK" dirty="0" err="1"/>
              <a:t>yšných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sk-SK" dirty="0"/>
              <a:t>čísel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rovnakým postupom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15464" y="2587924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indexNajmensieho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i 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odIdx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+ 1; i &lt;=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poIdx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(p[i] &lt; p[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idx1,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idx2)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p[idx1];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p[idx1] = p[idx2];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p[idx2]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600" dirty="0">
              <a:latin typeface="Consolas"/>
            </a:endParaRPr>
          </a:p>
          <a:p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8818" y="2645663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21832" y="2527539"/>
            <a:ext cx="1147314" cy="293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79630" y="3157269"/>
            <a:ext cx="2380891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sk-SK" sz="2000" b="1" dirty="0">
                <a:solidFill>
                  <a:srgbClr val="000000"/>
                </a:solidFill>
                <a:latin typeface="Consolas"/>
              </a:rPr>
            </a:br>
            <a:r>
              <a:rPr lang="sk-SK" sz="2000" b="1" dirty="0">
                <a:solidFill>
                  <a:srgbClr val="000000"/>
                </a:solidFill>
                <a:latin typeface="Consolas"/>
              </a:rPr>
              <a:t>					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00B050"/>
                </a:solidFill>
                <a:latin typeface="Consolas"/>
              </a:rPr>
              <a:t>vymen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indexNajmensieho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)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FF000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FF0000"/>
                </a:solidFill>
                <a:latin typeface="Consolas"/>
              </a:rPr>
              <a:t> + 1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sk-SK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230" y="4589252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4584" y="4646991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48308" y="4157930"/>
            <a:ext cx="854015" cy="7332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300" y="4715615"/>
            <a:ext cx="17587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Zmenšenie problému o 1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621510" y="2233738"/>
            <a:ext cx="5522490" cy="822305"/>
          </a:xfrm>
          <a:prstGeom prst="wedgeEllipseCallout">
            <a:avLst>
              <a:gd name="adj1" fmla="val 48674"/>
              <a:gd name="adj2" fmla="val 1018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 i="1" dirty="0">
                <a:latin typeface="+mj-lt"/>
              </a:rPr>
              <a:t>Rekurzívna myšlienka neznamená rekurzívny program</a:t>
            </a:r>
            <a:r>
              <a:rPr lang="en-US" sz="1600" b="1" i="1" dirty="0">
                <a:latin typeface="+mj-lt"/>
              </a:rPr>
              <a:t>!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20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0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0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(p[j] &lt;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p[i]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374257" y="3502324"/>
            <a:ext cx="1587259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44527" y="3973743"/>
            <a:ext cx="42096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Nájdi index najmenšieho prvku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začínajúcom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199" y="4988784"/>
            <a:ext cx="439372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Vymeň prvok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 a najmenší prvok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od indexu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756280" y="4687043"/>
            <a:ext cx="500062" cy="1260000"/>
          </a:xfrm>
          <a:prstGeom prst="rightBrace">
            <a:avLst>
              <a:gd name="adj1" fmla="val 42222"/>
              <a:gd name="adj2" fmla="val 51369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Triedenie</a:t>
            </a:r>
            <a:r>
              <a:rPr lang="en-US" sz="3200" dirty="0"/>
              <a:t> v</a:t>
            </a:r>
            <a:r>
              <a:rPr lang="sk-SK" sz="3200" dirty="0" err="1"/>
              <a:t>ýberom</a:t>
            </a:r>
            <a:r>
              <a:rPr lang="en-US" sz="3200" dirty="0"/>
              <a:t> a </a:t>
            </a:r>
            <a:r>
              <a:rPr lang="en-US" sz="3200" dirty="0" err="1"/>
              <a:t>porovnania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18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p[j] &lt; p[</a:t>
            </a:r>
            <a:r>
              <a:rPr lang="sk-SK" sz="1800" b="1" dirty="0" err="1">
                <a:solidFill>
                  <a:srgbClr val="FF0000"/>
                </a:solidFill>
                <a:latin typeface="Consolas"/>
              </a:rPr>
              <a:t>minIdx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en-US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);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5086" y="1290928"/>
            <a:ext cx="198407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Consolas"/>
              </a:rPr>
              <a:t>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8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6550" y="1888705"/>
          <a:ext cx="2349262" cy="352868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7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=0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=1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=2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=3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=4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=5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=6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504979" y="5520905"/>
            <a:ext cx="483080" cy="8626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88656" y="6311501"/>
            <a:ext cx="2096220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609" y="5368346"/>
            <a:ext cx="513559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 pri poli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dirty="0">
              <a:latin typeface="Trebuchet MS" pitchFamily="34" charset="0"/>
            </a:endParaRPr>
          </a:p>
          <a:p>
            <a:endParaRPr lang="sk-SK" dirty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3613" y="5788025"/>
          <a:ext cx="451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Rovnica" r:id="rId4" imgW="2400120" imgH="431640" progId="Equation.3">
                  <p:embed/>
                </p:oleObj>
              </mc:Choice>
              <mc:Fallback>
                <p:oleObj name="Rovnica" r:id="rId4" imgW="24001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788025"/>
                        <a:ext cx="45116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Najlepší prípad</a:t>
            </a:r>
            <a:r>
              <a:rPr lang="sk-SK" dirty="0"/>
              <a:t>: Ak máme šťastie, tak ho nájdeme na prvý pokus.</a:t>
            </a:r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Najhorší prípad:</a:t>
            </a:r>
            <a:r>
              <a:rPr lang="sk-SK" dirty="0"/>
              <a:t> Ak tam číslo nie je, tak musíme nazrieť pod každú kartu.</a:t>
            </a:r>
          </a:p>
          <a:p>
            <a:pPr lvl="2">
              <a:defRPr/>
            </a:pPr>
            <a:r>
              <a:rPr lang="sk-SK" dirty="0"/>
              <a:t>pri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kartách po nanajvýš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krokoch vieme dať odpoveď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Bublinky </a:t>
            </a:r>
            <a:r>
              <a:rPr lang="sk-SK" dirty="0" err="1"/>
              <a:t>vs</a:t>
            </a:r>
            <a:r>
              <a:rPr lang="sk-SK" dirty="0"/>
              <a:t>. výber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0" y="4451230"/>
            <a:ext cx="4620278" cy="2234241"/>
          </a:xfrm>
        </p:spPr>
        <p:txBody>
          <a:bodyPr/>
          <a:lstStyle/>
          <a:p>
            <a:r>
              <a:rPr lang="sk-SK" sz="2400" dirty="0"/>
              <a:t>A čo </a:t>
            </a:r>
            <a:r>
              <a:rPr lang="sk-SK" sz="2400" b="1" dirty="0"/>
              <a:t>ďalšie operácie</a:t>
            </a:r>
            <a:r>
              <a:rPr lang="sk-SK" sz="2400" dirty="0"/>
              <a:t> v </a:t>
            </a:r>
            <a:r>
              <a:rPr lang="en-US" sz="2400" dirty="0" err="1"/>
              <a:t>algoritmoch</a:t>
            </a:r>
            <a:r>
              <a:rPr lang="en-US" sz="2400" dirty="0"/>
              <a:t> (v</a:t>
            </a:r>
            <a:r>
              <a:rPr lang="sk-SK" sz="2400" dirty="0" err="1"/>
              <a:t>ýmeny</a:t>
            </a:r>
            <a:r>
              <a:rPr lang="sk-SK" sz="2400" dirty="0"/>
              <a:t>, priradenia, </a:t>
            </a:r>
            <a:r>
              <a:rPr lang="en-US" sz="2400" dirty="0"/>
              <a:t>++, …)?</a:t>
            </a:r>
          </a:p>
          <a:p>
            <a:r>
              <a:rPr lang="sk-SK" sz="2400" dirty="0"/>
              <a:t>Ktorý z algoritmov je </a:t>
            </a:r>
            <a:r>
              <a:rPr lang="sk-SK" sz="2400" b="1" dirty="0"/>
              <a:t>rýchlejší</a:t>
            </a:r>
            <a:r>
              <a:rPr lang="en-US" sz="2400" dirty="0"/>
              <a:t>?</a:t>
            </a:r>
            <a:endParaRPr lang="sk-SK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639" y="1336616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http://zitronesauer.lima-city.de/Bilder/S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981" y="4464873"/>
            <a:ext cx="3735237" cy="2158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algoritmov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Korektnos</a:t>
            </a:r>
            <a:r>
              <a:rPr lang="sk-SK" b="1" dirty="0">
                <a:solidFill>
                  <a:srgbClr val="FF0000"/>
                </a:solidFill>
              </a:rPr>
              <a:t>ť</a:t>
            </a:r>
            <a:r>
              <a:rPr lang="sk-SK" dirty="0"/>
              <a:t>: </a:t>
            </a:r>
          </a:p>
          <a:p>
            <a:pPr lvl="1"/>
            <a:r>
              <a:rPr lang="en-US" i="1" dirty="0"/>
              <a:t>Rob</a:t>
            </a:r>
            <a:r>
              <a:rPr lang="sk-SK" i="1" dirty="0"/>
              <a:t>í algoritmus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sk-SK" b="1" i="1" dirty="0" err="1">
                <a:solidFill>
                  <a:srgbClr val="FF0000"/>
                </a:solidFill>
              </a:rPr>
              <a:t>ždy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i="1" dirty="0"/>
              <a:t>to, čo má</a:t>
            </a:r>
            <a:r>
              <a:rPr lang="en-US" i="1" dirty="0"/>
              <a:t>?</a:t>
            </a:r>
            <a:endParaRPr lang="sk-SK" i="1" dirty="0"/>
          </a:p>
          <a:p>
            <a:r>
              <a:rPr lang="sk-SK" b="1" dirty="0">
                <a:solidFill>
                  <a:srgbClr val="FF0000"/>
                </a:solidFill>
              </a:rPr>
              <a:t>Časová zložitosť</a:t>
            </a:r>
            <a:r>
              <a:rPr lang="sk-SK" dirty="0"/>
              <a:t>: </a:t>
            </a:r>
          </a:p>
          <a:p>
            <a:pPr lvl="1"/>
            <a:r>
              <a:rPr lang="sk-SK" i="1" dirty="0"/>
              <a:t>Aký rýchly je algoritmus</a:t>
            </a:r>
            <a:r>
              <a:rPr lang="en-US" i="1" dirty="0"/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Pam</a:t>
            </a:r>
            <a:r>
              <a:rPr lang="sk-SK" b="1" dirty="0" err="1">
                <a:solidFill>
                  <a:srgbClr val="FF0000"/>
                </a:solidFill>
              </a:rPr>
              <a:t>äťová</a:t>
            </a:r>
            <a:r>
              <a:rPr lang="sk-SK" b="1" dirty="0">
                <a:solidFill>
                  <a:srgbClr val="FF0000"/>
                </a:solidFill>
              </a:rPr>
              <a:t> zložitosť</a:t>
            </a:r>
            <a:r>
              <a:rPr lang="sk-SK" dirty="0"/>
              <a:t>:</a:t>
            </a:r>
          </a:p>
          <a:p>
            <a:pPr lvl="1"/>
            <a:r>
              <a:rPr lang="sk-SK" i="1" dirty="0"/>
              <a:t>Koľko pamäte potrebuje algoritmus pri svojom behu</a:t>
            </a:r>
            <a:r>
              <a:rPr lang="en-US" i="1" dirty="0"/>
              <a:t>?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...</a:t>
            </a:r>
          </a:p>
          <a:p>
            <a:pPr lvl="1"/>
            <a:r>
              <a:rPr lang="sk-SK" dirty="0"/>
              <a:t>komunikačná zložitosť, náročnosť na prostriedky a zdroje, ...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Ktorý algoritmus je rýchlejší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4416496"/>
          </a:xfrm>
        </p:spPr>
        <p:txBody>
          <a:bodyPr/>
          <a:lstStyle/>
          <a:p>
            <a:r>
              <a:rPr lang="en-US" dirty="0" err="1"/>
              <a:t>Naprogramujem</a:t>
            </a:r>
            <a:r>
              <a:rPr lang="en-US" dirty="0"/>
              <a:t> a </a:t>
            </a:r>
            <a:r>
              <a:rPr lang="en-US" b="1" dirty="0" err="1"/>
              <a:t>pomer</a:t>
            </a:r>
            <a:r>
              <a:rPr lang="sk-SK" b="1" dirty="0" err="1"/>
              <a:t>ám</a:t>
            </a:r>
            <a:r>
              <a:rPr lang="sk-SK" b="1" dirty="0"/>
              <a:t> čas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n</a:t>
            </a:r>
            <a:r>
              <a:rPr lang="sk-SK" dirty="0"/>
              <a:t>a </a:t>
            </a:r>
            <a:r>
              <a:rPr lang="sk-SK" dirty="0" err="1"/>
              <a:t>rô</a:t>
            </a:r>
            <a:r>
              <a:rPr lang="en-US" dirty="0" err="1"/>
              <a:t>znych</a:t>
            </a:r>
            <a:r>
              <a:rPr lang="en-US" dirty="0"/>
              <a:t> </a:t>
            </a:r>
            <a:r>
              <a:rPr lang="sk-SK" dirty="0"/>
              <a:t>počítačoch </a:t>
            </a:r>
            <a:r>
              <a:rPr lang="sk-SK" b="1" dirty="0"/>
              <a:t>rôzne operácie</a:t>
            </a:r>
            <a:r>
              <a:rPr lang="sk-SK" dirty="0"/>
              <a:t> trvajú </a:t>
            </a:r>
            <a:r>
              <a:rPr lang="sk-SK" b="1" dirty="0"/>
              <a:t>rôzne dlho </a:t>
            </a:r>
            <a:r>
              <a:rPr lang="en-US" dirty="0"/>
              <a:t>(CISC vs. RISC, </a:t>
            </a:r>
            <a:r>
              <a:rPr lang="en-US" dirty="0" err="1"/>
              <a:t>cachovanie</a:t>
            </a:r>
            <a:r>
              <a:rPr lang="en-US" dirty="0"/>
              <a:t>, …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</a:t>
            </a:r>
            <a:r>
              <a:rPr lang="sk-SK" dirty="0" err="1"/>
              <a:t>ípoch</a:t>
            </a:r>
            <a:r>
              <a:rPr lang="sk-SK" dirty="0"/>
              <a:t> počítačov, ...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lgoritmus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neover</a:t>
            </a:r>
            <a:r>
              <a:rPr lang="sk-SK" dirty="0" err="1">
                <a:solidFill>
                  <a:srgbClr val="FF0000"/>
                </a:solidFill>
              </a:rPr>
              <a:t>ím</a:t>
            </a:r>
            <a:r>
              <a:rPr lang="sk-SK" dirty="0">
                <a:solidFill>
                  <a:srgbClr val="FF0000"/>
                </a:solidFill>
              </a:rPr>
              <a:t> na všetkých vstupoch</a:t>
            </a:r>
          </a:p>
          <a:p>
            <a:pPr lvl="2"/>
            <a:r>
              <a:rPr lang="sk-SK" dirty="0"/>
              <a:t>čo ak som algoritmus netestoval práve na vstupe, na ktorom algoritmus „počíta“ najdlhšie</a:t>
            </a:r>
          </a:p>
          <a:p>
            <a:pPr lvl="1"/>
            <a:r>
              <a:rPr lang="sk-SK" dirty="0"/>
              <a:t>čo ak algoritmus potrebujem pre také </a:t>
            </a:r>
            <a:r>
              <a:rPr lang="oc-FR" dirty="0"/>
              <a:t>veľké </a:t>
            </a:r>
            <a:r>
              <a:rPr lang="sk-SK" dirty="0"/>
              <a:t>vstupy, že len otestovanie akéhokoľvek z nich</a:t>
            </a:r>
            <a:r>
              <a:rPr lang="en-US" dirty="0"/>
              <a:t> </a:t>
            </a:r>
            <a:r>
              <a:rPr lang="sk-SK" dirty="0"/>
              <a:t>trvá niekoľko dní</a:t>
            </a:r>
            <a:r>
              <a:rPr lang="en-US" dirty="0"/>
              <a:t>?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906437" y="5857335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latin typeface="+mj-lt"/>
              </a:rPr>
              <a:t>Riešenie: teoretická analýza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Elementárna operácia</a:t>
            </a:r>
            <a:r>
              <a:rPr lang="sk-SK" dirty="0"/>
              <a:t>: 1 krok</a:t>
            </a:r>
          </a:p>
          <a:p>
            <a:pPr lvl="1"/>
            <a:r>
              <a:rPr lang="sk-SK" dirty="0"/>
              <a:t>čo je elementárna operácia záleží od uvažovaného </a:t>
            </a:r>
            <a:r>
              <a:rPr lang="sk-SK" b="1" dirty="0"/>
              <a:t>výpočtového modelu</a:t>
            </a:r>
          </a:p>
          <a:p>
            <a:pPr lvl="1"/>
            <a:r>
              <a:rPr lang="sk-SK" b="1" dirty="0"/>
              <a:t>náš pohľad</a:t>
            </a:r>
            <a:r>
              <a:rPr lang="sk-SK" dirty="0"/>
              <a:t>: každá jednoduchá operácia v Jave ako porovnanie, priradenie, ...</a:t>
            </a:r>
          </a:p>
          <a:p>
            <a:pPr lvl="1"/>
            <a:r>
              <a:rPr lang="sk-SK" b="1" dirty="0"/>
              <a:t>pozor:</a:t>
            </a:r>
            <a:r>
              <a:rPr lang="sk-SK" dirty="0"/>
              <a:t> </a:t>
            </a:r>
            <a:r>
              <a:rPr lang="en-US" dirty="0" err="1"/>
              <a:t>jeden</a:t>
            </a:r>
            <a:r>
              <a:rPr lang="en-US" dirty="0"/>
              <a:t> pr</a:t>
            </a:r>
            <a:r>
              <a:rPr lang="sk-SK" dirty="0" err="1"/>
              <a:t>íkaz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vždy</a:t>
            </a:r>
            <a:r>
              <a:rPr lang="en-US" dirty="0"/>
              <a:t> </a:t>
            </a:r>
            <a:r>
              <a:rPr lang="sk-SK" dirty="0"/>
              <a:t>jeden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sk-SK" dirty="0"/>
              <a:t>, napr.</a:t>
            </a:r>
            <a:r>
              <a:rPr lang="en-US" dirty="0"/>
              <a:t> </a:t>
            </a:r>
            <a:r>
              <a:rPr lang="en-US" dirty="0" err="1"/>
              <a:t>volanie</a:t>
            </a:r>
            <a:r>
              <a:rPr lang="en-US" dirty="0"/>
              <a:t> met</a:t>
            </a:r>
            <a:r>
              <a:rPr lang="sk-SK" dirty="0"/>
              <a:t>ódy môže skrývať množstvo krokov</a:t>
            </a:r>
          </a:p>
          <a:p>
            <a:pPr lvl="1"/>
            <a:r>
              <a:rPr lang="sk-SK" dirty="0"/>
              <a:t>počet elementárnych operácií je </a:t>
            </a:r>
            <a:r>
              <a:rPr lang="sk-SK" dirty="0">
                <a:solidFill>
                  <a:srgbClr val="FF0000"/>
                </a:solidFill>
              </a:rPr>
              <a:t>priamoúmerný</a:t>
            </a:r>
            <a:r>
              <a:rPr lang="sk-SK" dirty="0"/>
              <a:t> času</a:t>
            </a:r>
          </a:p>
          <a:p>
            <a:r>
              <a:rPr lang="sk-SK" dirty="0"/>
              <a:t>Analýza časovej zložitosti algoritmu</a:t>
            </a:r>
          </a:p>
          <a:p>
            <a:pPr lvl="1"/>
            <a:r>
              <a:rPr lang="en-US" dirty="0"/>
              <a:t>= </a:t>
            </a:r>
            <a:r>
              <a:rPr lang="sk-SK" dirty="0"/>
              <a:t>počítanie počtu krokov algoritmu bez toho, aby sme ho spustili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ste sa dozvedeli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Algoritmus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{5, 1, 5, 2}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sk-SK" dirty="0"/>
              <a:t> a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{6, 7, 1, 3, 1, 9}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nanajvýš </a:t>
            </a:r>
            <a:br>
              <a:rPr lang="sk-SK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3*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+192 </a:t>
            </a:r>
            <a:r>
              <a:rPr lang="en-US" dirty="0" err="1"/>
              <a:t>krokov</a:t>
            </a:r>
            <a:r>
              <a:rPr lang="en-US" dirty="0"/>
              <a:t> a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sk-SK" dirty="0"/>
              <a:t> </a:t>
            </a:r>
            <a:r>
              <a:rPr lang="en-US" dirty="0" err="1"/>
              <a:t>vykon</a:t>
            </a:r>
            <a:r>
              <a:rPr lang="sk-SK" dirty="0"/>
              <a:t>á presne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+332*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ktor</a:t>
            </a:r>
            <a:r>
              <a:rPr lang="sk-SK" dirty="0"/>
              <a:t>ý je </a:t>
            </a:r>
            <a:r>
              <a:rPr lang="en-US" dirty="0"/>
              <a:t>r</a:t>
            </a:r>
            <a:r>
              <a:rPr lang="sk-SK" dirty="0" err="1"/>
              <a:t>ýchlejší</a:t>
            </a:r>
            <a:r>
              <a:rPr lang="en-US" dirty="0"/>
              <a:t>?</a:t>
            </a:r>
            <a:endParaRPr lang="sk-SK" dirty="0"/>
          </a:p>
          <a:p>
            <a:endParaRPr lang="sk-SK" dirty="0"/>
          </a:p>
          <a:p>
            <a:r>
              <a:rPr lang="sk-SK" dirty="0"/>
              <a:t>Čo nás naozaj zaujíma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sk-SK" dirty="0"/>
          </a:p>
        </p:txBody>
      </p:sp>
      <p:pic>
        <p:nvPicPr>
          <p:cNvPr id="91138" name="Picture 2" descr="http://courses.essex.ac.uk/ce/ce802/Data%20Mining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62" y="3880480"/>
            <a:ext cx="2846717" cy="284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Presný počet </a:t>
            </a:r>
            <a:r>
              <a:rPr lang="sk-SK" dirty="0"/>
              <a:t>krokov algoritmu záleží od </a:t>
            </a:r>
            <a:r>
              <a:rPr lang="sk-SK" b="1" dirty="0"/>
              <a:t>konkrétneho vstupu</a:t>
            </a:r>
          </a:p>
          <a:p>
            <a:r>
              <a:rPr lang="sk-SK" dirty="0"/>
              <a:t>Ak je </a:t>
            </a:r>
            <a:r>
              <a:rPr lang="sk-SK" b="1" dirty="0"/>
              <a:t>vstup väčší</a:t>
            </a:r>
            <a:r>
              <a:rPr lang="sk-SK" dirty="0"/>
              <a:t>, počet krokov algoritmu by mal byť väčší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by mala byť </a:t>
            </a:r>
            <a:r>
              <a:rPr lang="sk-SK" dirty="0">
                <a:solidFill>
                  <a:srgbClr val="FF0000"/>
                </a:solidFill>
              </a:rPr>
              <a:t>funkciou od veľkosti vstupu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vstupu, potom časová zložitosť </a:t>
            </a:r>
            <a:r>
              <a:rPr lang="en-US" dirty="0"/>
              <a:t>je </a:t>
            </a:r>
            <a:r>
              <a:rPr lang="en-US" dirty="0" err="1"/>
              <a:t>vyjadren</a:t>
            </a:r>
            <a:r>
              <a:rPr lang="sk-SK" dirty="0"/>
              <a:t>á ako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napr</a:t>
            </a:r>
            <a:r>
              <a:rPr lang="en-US" dirty="0"/>
              <a:t>. maxim</a:t>
            </a:r>
            <a:r>
              <a:rPr lang="sk-SK" dirty="0" err="1"/>
              <a:t>álny</a:t>
            </a:r>
            <a:r>
              <a:rPr lang="sk-SK" dirty="0"/>
              <a:t> počet krokov, ktoré potrebuje algoritmus na vstupe veľkosti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.</a:t>
            </a:r>
          </a:p>
          <a:p>
            <a:r>
              <a:rPr lang="sk-SK" dirty="0"/>
              <a:t>Zvyčajne nás zaujíma </a:t>
            </a:r>
            <a:r>
              <a:rPr lang="sk-SK" b="1" dirty="0">
                <a:solidFill>
                  <a:srgbClr val="FF0000"/>
                </a:solidFill>
              </a:rPr>
              <a:t>horné ohraničenie počtu </a:t>
            </a:r>
            <a:r>
              <a:rPr lang="sk-SK" dirty="0"/>
              <a:t>krokov </a:t>
            </a:r>
            <a:r>
              <a:rPr lang="en-US" dirty="0"/>
              <a:t>(</a:t>
            </a:r>
            <a:r>
              <a:rPr lang="sk-SK" dirty="0"/>
              <a:t>poskytuje „garancie“</a:t>
            </a:r>
            <a:r>
              <a:rPr lang="en-US" dirty="0"/>
              <a:t> </a:t>
            </a:r>
            <a:r>
              <a:rPr lang="en-US" dirty="0" err="1"/>
              <a:t>trvania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2706" name="Picture 2" descr="http://images.ctv.ca/archives/CTVNews/img2/20110301/800_cp_to_homeless_110301.jpg"/>
          <p:cNvPicPr>
            <a:picLocks noChangeAspect="1" noChangeArrowheads="1"/>
          </p:cNvPicPr>
          <p:nvPr/>
        </p:nvPicPr>
        <p:blipFill>
          <a:blip r:embed="rId2" cstate="print"/>
          <a:srcRect l="18562" t="17464" r="31740"/>
          <a:stretch>
            <a:fillRect/>
          </a:stretch>
        </p:blipFill>
        <p:spPr bwMode="auto">
          <a:xfrm>
            <a:off x="284673" y="3484057"/>
            <a:ext cx="2501660" cy="2331793"/>
          </a:xfrm>
          <a:prstGeom prst="rect">
            <a:avLst/>
          </a:prstGeom>
          <a:noFill/>
        </p:spPr>
      </p:pic>
      <p:pic>
        <p:nvPicPr>
          <p:cNvPr id="72708" name="Picture 4" descr="http://www.youngworker.co.uk/images/photos/wor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498" y="3409160"/>
            <a:ext cx="2547248" cy="2428377"/>
          </a:xfrm>
          <a:prstGeom prst="rect">
            <a:avLst/>
          </a:prstGeom>
          <a:noFill/>
        </p:spPr>
      </p:pic>
      <p:pic>
        <p:nvPicPr>
          <p:cNvPr id="72712" name="Picture 8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81" y="3554082"/>
            <a:ext cx="2875334" cy="209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2037" y="27259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769" y="272307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8256" y="26971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777" y="210197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36" y="206458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0490" y="206459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9623" y="1354347"/>
            <a:ext cx="68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Čo ak by sme každému z nich zvýšili mesačný príjem o 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117" y="6021238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Žiadna z týchto operácií zásadne nezmení „zaradenie človeka do nejakej príjmovej kategórie“.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86" y="2083663"/>
            <a:ext cx="8481070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984" y="1197412"/>
            <a:ext cx="837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j-lt"/>
              </a:rPr>
              <a:t>Aký najväčší vstup dokáže algoritmus s daným počtom operácií spracovať za určitý čas</a:t>
            </a:r>
            <a:r>
              <a:rPr lang="en-US" sz="2400" dirty="0">
                <a:latin typeface="+mj-lt"/>
              </a:rPr>
              <a:t>?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počítači, ktorý spraví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/>
              <a:t> </a:t>
            </a:r>
            <a:r>
              <a:rPr lang="en-US" dirty="0" err="1"/>
              <a:t>oper</a:t>
            </a:r>
            <a:r>
              <a:rPr lang="sk-SK" dirty="0" err="1"/>
              <a:t>ácií</a:t>
            </a:r>
            <a:r>
              <a:rPr lang="sk-SK" dirty="0"/>
              <a:t> za sekundu na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dirty="0"/>
              <a:t>, …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</a:t>
            </a:r>
            <a:r>
              <a:rPr lang="sk-SK" b="1" dirty="0"/>
              <a:t>navyše nezáleží</a:t>
            </a:r>
            <a:r>
              <a:rPr lang="sk-SK" dirty="0"/>
              <a:t>...</a:t>
            </a:r>
          </a:p>
          <a:p>
            <a:r>
              <a:rPr lang="sk-SK" dirty="0"/>
              <a:t>2</a:t>
            </a:r>
            <a:r>
              <a:rPr lang="en-US" dirty="0"/>
              <a:t>-</a:t>
            </a:r>
            <a:r>
              <a:rPr lang="sk-SK" dirty="0"/>
              <a:t>násobne viac operácií „vyrieši“ 2-krát rýchlejší počítač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vs.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Z predchádzajúcej tabuľky:</a:t>
            </a:r>
          </a:p>
          <a:p>
            <a:pPr lvl="1"/>
            <a:r>
              <a:rPr lang="en-US" dirty="0"/>
              <a:t>r</a:t>
            </a:r>
            <a:r>
              <a:rPr lang="sk-SK" dirty="0" err="1"/>
              <a:t>ozdiel</a:t>
            </a:r>
            <a:r>
              <a:rPr lang="sk-SK" dirty="0"/>
              <a:t> medzi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/>
              <a:t>, či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sk-SK" dirty="0"/>
              <a:t>žiadne konštantné </a:t>
            </a:r>
            <a:r>
              <a:rPr lang="en-US" dirty="0" err="1"/>
              <a:t>zr</a:t>
            </a:r>
            <a:r>
              <a:rPr lang="sk-SK" dirty="0" err="1"/>
              <a:t>ýchlenie</a:t>
            </a:r>
            <a:r>
              <a:rPr lang="sk-SK" dirty="0"/>
              <a:t> počítača nevyrieši pre všetky vstupy</a:t>
            </a:r>
          </a:p>
          <a:p>
            <a:r>
              <a:rPr lang="en-US" b="1" dirty="0"/>
              <a:t>V</a:t>
            </a:r>
            <a:r>
              <a:rPr lang="sk-SK" b="1" dirty="0" err="1"/>
              <a:t>ýzva</a:t>
            </a:r>
            <a:r>
              <a:rPr lang="sk-SK" b="1" dirty="0"/>
              <a:t>: </a:t>
            </a:r>
            <a:endParaRPr lang="en-US" b="1" dirty="0"/>
          </a:p>
          <a:p>
            <a:pPr algn="ctr">
              <a:buNone/>
            </a:pPr>
            <a:r>
              <a:rPr lang="en-US" sz="1000" b="1" dirty="0"/>
              <a:t/>
            </a:r>
            <a:br>
              <a:rPr lang="en-US" sz="1000" b="1" dirty="0"/>
            </a:br>
            <a:r>
              <a:rPr lang="sk-SK" sz="2400" dirty="0">
                <a:solidFill>
                  <a:srgbClr val="FF0000"/>
                </a:solidFill>
              </a:rPr>
              <a:t>Vieme algoritmy na základe časovej zložitosti rozdeliť do nejakých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„</a:t>
            </a:r>
            <a:r>
              <a:rPr lang="sk-SK" sz="2400" b="1" dirty="0">
                <a:solidFill>
                  <a:srgbClr val="FF0000"/>
                </a:solidFill>
              </a:rPr>
              <a:t>kategórií</a:t>
            </a:r>
            <a:r>
              <a:rPr lang="sk-SK" sz="2400" dirty="0">
                <a:solidFill>
                  <a:srgbClr val="FF0000"/>
                </a:solidFill>
              </a:rPr>
              <a:t>“ tak, aby v každej z nich boli </a:t>
            </a:r>
            <a:r>
              <a:rPr lang="sk-SK" sz="2400" b="1" dirty="0">
                <a:solidFill>
                  <a:srgbClr val="FF0000"/>
                </a:solidFill>
              </a:rPr>
              <a:t>„podobne“ časovo náročné algoritmy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sk-S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Asymptotick</a:t>
            </a:r>
            <a:r>
              <a:rPr lang="sk-SK" dirty="0"/>
              <a:t>á zložitosť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053522"/>
          </a:xfrm>
        </p:spPr>
        <p:txBody>
          <a:bodyPr/>
          <a:lstStyle/>
          <a:p>
            <a:r>
              <a:rPr lang="sk-SK" dirty="0"/>
              <a:t>Zaujíma nás, ako rastie zložitosť algoritmu, ak </a:t>
            </a:r>
            <a:r>
              <a:rPr lang="sk-SK" b="1" dirty="0">
                <a:solidFill>
                  <a:srgbClr val="FF0000"/>
                </a:solidFill>
              </a:rPr>
              <a:t>veľkosť vstupu rastie </a:t>
            </a:r>
            <a:r>
              <a:rPr lang="sk-SK" dirty="0"/>
              <a:t>do nekonečna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-4n+100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9537" y="4295775"/>
          <a:ext cx="4549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Rovnica" r:id="rId3" imgW="2247840" imgH="457200" progId="Equation.3">
                  <p:embed/>
                </p:oleObj>
              </mc:Choice>
              <mc:Fallback>
                <p:oleObj name="Rovnica" r:id="rId3" imgW="22478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37" y="4295775"/>
                        <a:ext cx="45497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771650" y="5497513"/>
          <a:ext cx="4140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Rovnica" r:id="rId5" imgW="1942920" imgH="457200" progId="Equation.3">
                  <p:embed/>
                </p:oleObj>
              </mc:Choice>
              <mc:Fallback>
                <p:oleObj name="Rovnica" r:id="rId5" imgW="19429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497513"/>
                        <a:ext cx="41402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538" y="4502991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B vs. 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63" y="5707813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C vs. B: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305907" y="3433313"/>
            <a:ext cx="319179" cy="10006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88657" y="2843683"/>
            <a:ext cx="272594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Zlo</a:t>
            </a:r>
            <a:r>
              <a:rPr lang="sk-SK" dirty="0" err="1">
                <a:latin typeface="Trebuchet MS" pitchFamily="34" charset="0"/>
              </a:rPr>
              <a:t>žitosť</a:t>
            </a:r>
            <a:r>
              <a:rPr lang="sk-SK" dirty="0">
                <a:latin typeface="Trebuchet MS" pitchFamily="34" charset="0"/>
              </a:rPr>
              <a:t> algoritmov A </a:t>
            </a:r>
            <a:r>
              <a:rPr lang="sk-SK" dirty="0" err="1">
                <a:latin typeface="Trebuchet MS" pitchFamily="34" charset="0"/>
              </a:rPr>
              <a:t>a</a:t>
            </a:r>
            <a:r>
              <a:rPr lang="sk-SK" dirty="0">
                <a:latin typeface="Trebuchet MS" pitchFamily="34" charset="0"/>
              </a:rPr>
              <a:t> B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rovnako</a:t>
            </a:r>
            <a:r>
              <a:rPr lang="en-US" dirty="0">
                <a:latin typeface="Trebuchet MS" pitchFamily="34" charset="0"/>
              </a:rPr>
              <a:t>”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995358" y="5336876"/>
            <a:ext cx="894272" cy="5118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2593" y="4980159"/>
            <a:ext cx="2323383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Zložitosť C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neporovnateľne rýchlejšie“ ako B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pPr>
              <a:buNone/>
            </a:pPr>
            <a:endParaRPr lang="sk-SK" b="1" dirty="0">
              <a:solidFill>
                <a:srgbClr val="7F0055"/>
              </a:solidFill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i=0; i&lt;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pole.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 i++) </a:t>
            </a:r>
          </a:p>
          <a:p>
            <a:pPr>
              <a:buNone/>
            </a:pPr>
            <a:r>
              <a:rPr lang="sk-SK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(pole[i] ==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hladaneC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islo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dirty="0"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5077507" y="2275015"/>
            <a:ext cx="270588" cy="2196000"/>
          </a:xfrm>
          <a:prstGeom prst="rightBrace">
            <a:avLst>
              <a:gd name="adj1" fmla="val 77298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6111" y="2817841"/>
            <a:ext cx="3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nanajvýš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/>
              <a:t> </a:t>
            </a:r>
            <a:r>
              <a:rPr lang="en-US" b="1" i="1" dirty="0" err="1"/>
              <a:t>opakovan</a:t>
            </a:r>
            <a:r>
              <a:rPr lang="sk-SK" b="1" i="1" dirty="0"/>
              <a:t>í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571327" y="-1095661"/>
            <a:ext cx="270588" cy="7488000"/>
          </a:xfrm>
          <a:prstGeom prst="rightBrace">
            <a:avLst>
              <a:gd name="adj1" fmla="val 77298"/>
              <a:gd name="adj2" fmla="val 4277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en-US" dirty="0"/>
              <a:t> </a:t>
            </a:r>
            <a:r>
              <a:rPr lang="el-GR" dirty="0">
                <a:latin typeface="Gulim"/>
                <a:ea typeface="Gulim"/>
              </a:rPr>
              <a:t>Θ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kategoriz</a:t>
            </a:r>
            <a:r>
              <a:rPr lang="sk-SK" dirty="0" err="1"/>
              <a:t>átor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-4n+100</a:t>
            </a:r>
          </a:p>
          <a:p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</a:t>
            </a:r>
          </a:p>
          <a:p>
            <a:endParaRPr lang="en-US" sz="1600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(n)) </a:t>
            </a:r>
            <a:r>
              <a:rPr lang="en-US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žina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v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šetkých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funkcií, ktoré sú z hľadiska rastu </a:t>
            </a:r>
            <a:r>
              <a:rPr lang="sk-SK" b="1" dirty="0">
                <a:solidFill>
                  <a:srgbClr val="FF0000"/>
                </a:solidFill>
                <a:latin typeface="+mj-lt"/>
                <a:ea typeface="Gulim"/>
                <a:cs typeface="Times New Roman" pitchFamily="18" charset="0"/>
              </a:rPr>
              <a:t>porovnateľné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s funkciou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dirty="0">
                <a:latin typeface="+mj-lt"/>
                <a:ea typeface="Gulim"/>
                <a:cs typeface="Times New Roman" pitchFamily="18" charset="0"/>
              </a:rPr>
              <a:t>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patria 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+10, 2n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+n+log n, 0.5n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, …</a:t>
            </a:r>
            <a:endParaRPr lang="sk-SK" dirty="0">
              <a:latin typeface="+mj-lt"/>
              <a:ea typeface="Gulim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287328" y="1552755"/>
            <a:ext cx="1906437" cy="1293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856008" y="1742536"/>
            <a:ext cx="2216988" cy="4054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554" y="1334060"/>
            <a:ext cx="323490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i="1" dirty="0">
                <a:latin typeface="Trebuchet MS" pitchFamily="34" charset="0"/>
              </a:rPr>
              <a:t>T</a:t>
            </a:r>
            <a:r>
              <a:rPr lang="sk-SK" i="1" baseline="-25000" dirty="0">
                <a:latin typeface="Trebuchet MS" pitchFamily="34" charset="0"/>
              </a:rPr>
              <a:t>A</a:t>
            </a:r>
            <a:r>
              <a:rPr lang="en-US" i="1" dirty="0">
                <a:latin typeface="Trebuchet MS" pitchFamily="34" charset="0"/>
              </a:rPr>
              <a:t>(n)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i="1" dirty="0">
                <a:latin typeface="Trebuchet MS" pitchFamily="34" charset="0"/>
              </a:rPr>
              <a:t>T</a:t>
            </a:r>
            <a:r>
              <a:rPr lang="en-US" i="1" baseline="-25000" dirty="0">
                <a:latin typeface="Trebuchet MS" pitchFamily="34" charset="0"/>
              </a:rPr>
              <a:t>B</a:t>
            </a:r>
            <a:r>
              <a:rPr lang="en-US" i="1" dirty="0">
                <a:latin typeface="Trebuchet MS" pitchFamily="34" charset="0"/>
              </a:rPr>
              <a:t>(n)</a:t>
            </a:r>
            <a:r>
              <a:rPr lang="en-US" dirty="0">
                <a:latin typeface="Trebuchet MS" pitchFamily="34" charset="0"/>
              </a:rPr>
              <a:t> s</a:t>
            </a:r>
            <a:r>
              <a:rPr lang="sk-SK" dirty="0">
                <a:latin typeface="Trebuchet MS" pitchFamily="34" charset="0"/>
              </a:rPr>
              <a:t>ú z hľadiska rastu porovnateľné.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312543" y="5572663"/>
            <a:ext cx="1273835" cy="7332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5993" y="5992326"/>
            <a:ext cx="422119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Pozorovanie</a:t>
            </a:r>
            <a:r>
              <a:rPr lang="en-US" i="1" dirty="0">
                <a:latin typeface="Trebuchet MS" pitchFamily="34" charset="0"/>
              </a:rPr>
              <a:t>: </a:t>
            </a:r>
            <a:r>
              <a:rPr lang="en-US" i="1" dirty="0" err="1">
                <a:latin typeface="Trebuchet MS" pitchFamily="34" charset="0"/>
              </a:rPr>
              <a:t>na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i="1" dirty="0" err="1">
                <a:latin typeface="Trebuchet MS" pitchFamily="34" charset="0"/>
              </a:rPr>
              <a:t>multiplikat</a:t>
            </a:r>
            <a:r>
              <a:rPr lang="sk-SK" i="1" dirty="0" err="1">
                <a:latin typeface="Trebuchet MS" pitchFamily="34" charset="0"/>
              </a:rPr>
              <a:t>ívnej</a:t>
            </a:r>
            <a:r>
              <a:rPr lang="sk-SK" i="1" dirty="0">
                <a:latin typeface="Trebuchet MS" pitchFamily="34" charset="0"/>
              </a:rPr>
              <a:t> a aditívnej konštantne nezáleží.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244600" y="37830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7830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endParaRPr lang="sk-SK" dirty="0"/>
          </a:p>
        </p:txBody>
      </p:sp>
      <p:pic>
        <p:nvPicPr>
          <p:cNvPr id="5" name="Picture 21" descr="graph_t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551" y="2456671"/>
            <a:ext cx="4244198" cy="4401329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09675" y="12811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811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en-US" dirty="0"/>
              <a:t> s</a:t>
            </a:r>
            <a:r>
              <a:rPr lang="sk-SK" dirty="0"/>
              <a:t>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48755" y="1281741"/>
          <a:ext cx="2894770" cy="46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" name="Rovnica" r:id="rId3" imgW="1409400" imgH="228600" progId="Equation.3">
                  <p:embed/>
                </p:oleObj>
              </mc:Choice>
              <mc:Fallback>
                <p:oleObj name="Rovnica" r:id="rId3" imgW="1409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55" y="1281741"/>
                        <a:ext cx="2894770" cy="46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07922" y="3043717"/>
          <a:ext cx="79327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3" name="Rovnica" r:id="rId5" imgW="3924000" imgH="482400" progId="Equation.3">
                  <p:embed/>
                </p:oleObj>
              </mc:Choice>
              <mc:Fallback>
                <p:oleObj name="Rovnica" r:id="rId5" imgW="39240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2" y="3043717"/>
                        <a:ext cx="79327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163" y="408317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+mj-lt"/>
              </a:rPr>
              <a:t>Zvoľme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=2, 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=3, 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=25. </a:t>
            </a:r>
            <a:r>
              <a:rPr lang="en-US" sz="2400" dirty="0" err="1">
                <a:latin typeface="+mj-lt"/>
                <a:cs typeface="Times New Roman" pitchFamily="18" charset="0"/>
              </a:rPr>
              <a:t>Potrebujeme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uk</a:t>
            </a:r>
            <a:r>
              <a:rPr lang="sk-SK" sz="2400" dirty="0" err="1">
                <a:latin typeface="+mj-lt"/>
                <a:cs typeface="Times New Roman" pitchFamily="18" charset="0"/>
              </a:rPr>
              <a:t>ázať</a:t>
            </a:r>
            <a:r>
              <a:rPr lang="sk-SK" sz="2400" dirty="0">
                <a:latin typeface="+mj-lt"/>
                <a:cs typeface="Times New Roman" pitchFamily="18" charset="0"/>
              </a:rPr>
              <a:t>, že platí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  <a:endParaRPr lang="sk-SK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403475" y="4603750"/>
          <a:ext cx="4505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4" name="Rovnica" r:id="rId7" imgW="2527200" imgH="228600" progId="Equation.3">
                  <p:embed/>
                </p:oleObj>
              </mc:Choice>
              <mc:Fallback>
                <p:oleObj name="Rovnica" r:id="rId7" imgW="25272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603750"/>
                        <a:ext cx="45053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772334" y="5208887"/>
          <a:ext cx="24669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5" name="Rovnica" r:id="rId9" imgW="1384200" imgH="711000" progId="Equation.3">
                  <p:embed/>
                </p:oleObj>
              </mc:Choice>
              <mc:Fallback>
                <p:oleObj name="Rovnica" r:id="rId9" imgW="1384200" imgH="71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34" y="5208887"/>
                        <a:ext cx="2466975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5675403" y="5265798"/>
          <a:ext cx="22399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" name="Rovnica" r:id="rId11" imgW="1257120" imgH="685800" progId="Equation.3">
                  <p:embed/>
                </p:oleObj>
              </mc:Choice>
              <mc:Fallback>
                <p:oleObj name="Rovnica" r:id="rId11" imgW="1257120" imgH="685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403" y="5265798"/>
                        <a:ext cx="22399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3467819" y="5331125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49087" y="5354129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003300" y="2051050"/>
          <a:ext cx="64754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7" name="Rovnica" r:id="rId13" imgW="3047760" imgH="507960" progId="Equation.3">
                  <p:embed/>
                </p:oleObj>
              </mc:Choice>
              <mc:Fallback>
                <p:oleObj name="Rovnica" r:id="rId13" imgW="304776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051050"/>
                        <a:ext cx="6475413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594697" y="1281113"/>
          <a:ext cx="14335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0" name="Rovnica" r:id="rId3" imgW="698400" imgH="228600" progId="Equation.3">
                  <p:embed/>
                </p:oleObj>
              </mc:Choice>
              <mc:Fallback>
                <p:oleObj name="Rovnica" r:id="rId3" imgW="698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97" y="1281113"/>
                        <a:ext cx="14335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57764" y="3556270"/>
          <a:ext cx="7212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Rovnica" r:id="rId5" imgW="3568680" imgH="241200" progId="Equation.3">
                  <p:embed/>
                </p:oleObj>
              </mc:Choice>
              <mc:Fallback>
                <p:oleObj name="Rovnica" r:id="rId5" imgW="3568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64" y="3556270"/>
                        <a:ext cx="72120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</a:t>
            </a:r>
            <a:r>
              <a:rPr lang="sk-SK" sz="2400" dirty="0">
                <a:latin typeface="+mj-lt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</a:t>
            </a:r>
            <a:r>
              <a:rPr lang="sk-SK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sporom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: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033917" y="4093683"/>
          <a:ext cx="5181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Rovnica" r:id="rId7" imgW="2565360" imgH="228600" progId="Equation.3">
                  <p:embed/>
                </p:oleObj>
              </mc:Choice>
              <mc:Fallback>
                <p:oleObj name="Rovnica" r:id="rId7" imgW="25653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917" y="4093683"/>
                        <a:ext cx="5181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84213" y="2247900"/>
          <a:ext cx="67183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Rovnica" r:id="rId9" imgW="3047760" imgH="507960" progId="Equation.3">
                  <p:embed/>
                </p:oleObj>
              </mc:Choice>
              <mc:Fallback>
                <p:oleObj name="Rovnica" r:id="rId9" imgW="3047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47900"/>
                        <a:ext cx="671830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6478438" y="4494361"/>
            <a:ext cx="428444" cy="9316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27275" y="5198696"/>
            <a:ext cx="3899140" cy="40011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Spor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neplat</a:t>
            </a:r>
            <a:r>
              <a:rPr lang="sk-SK" dirty="0">
                <a:latin typeface="Trebuchet MS" pitchFamily="34" charset="0"/>
              </a:rPr>
              <a:t>í pre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93" y="5057797"/>
            <a:ext cx="3145764" cy="163121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D</a:t>
            </a:r>
            <a:r>
              <a:rPr lang="sk-SK" dirty="0" err="1">
                <a:latin typeface="Trebuchet MS" pitchFamily="34" charset="0"/>
              </a:rPr>
              <a:t>ôsledok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3048" y="5597017"/>
          <a:ext cx="2871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Rovnica" r:id="rId12" imgW="1663560" imgH="482400" progId="Equation.3">
                  <p:embed/>
                </p:oleObj>
              </mc:Choice>
              <mc:Fallback>
                <p:oleObj name="Rovnica" r:id="rId12" imgW="166356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48" y="5597017"/>
                        <a:ext cx="287178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3502325" y="6029862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25044" y="5937693"/>
            <a:ext cx="2740322" cy="70788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Dá sa ukázať, že sú navyše aj </a:t>
            </a:r>
            <a:r>
              <a:rPr lang="sk-SK" dirty="0" err="1">
                <a:latin typeface="Trebuchet MS" pitchFamily="34" charset="0"/>
              </a:rPr>
              <a:t>disjunktné</a:t>
            </a:r>
            <a:r>
              <a:rPr lang="sk-SK" dirty="0">
                <a:latin typeface="Trebuchet MS" pitchFamily="34" charset="0"/>
              </a:rPr>
              <a:t>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Časová zložitosť </a:t>
            </a:r>
            <a:r>
              <a:rPr lang="sk-SK" dirty="0" err="1"/>
              <a:t>BubbleSort</a:t>
            </a:r>
            <a:r>
              <a:rPr lang="en-US" dirty="0"/>
              <a:t>-u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14069" y="1625212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80959" y="3657598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9994" y="3599935"/>
            <a:ext cx="2878345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</a:t>
            </a:r>
            <a:r>
              <a:rPr lang="sk-SK" dirty="0" err="1">
                <a:latin typeface="Trebuchet MS" pitchFamily="34" charset="0"/>
              </a:rPr>
              <a:t>očet</a:t>
            </a:r>
            <a:r>
              <a:rPr lang="sk-SK" dirty="0">
                <a:latin typeface="Trebuchet MS" pitchFamily="34" charset="0"/>
              </a:rPr>
              <a:t> všetkých krokov algoritmu možno zhora aj zdola ohraničiť konštantným násobkom počtu porovnaní.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1817" y="6038336"/>
            <a:ext cx="72461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 &lt;= # </a:t>
            </a:r>
            <a:r>
              <a:rPr lang="sk-SK" sz="2400" dirty="0">
                <a:latin typeface="Trebuchet MS" pitchFamily="34" charset="0"/>
              </a:rPr>
              <a:t>krokov</a:t>
            </a:r>
            <a:r>
              <a:rPr lang="en-US" sz="2400" dirty="0">
                <a:latin typeface="Trebuchet MS" pitchFamily="34" charset="0"/>
              </a:rPr>
              <a:t> &lt;=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/>
              <a:t>  a triedenia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2274" y="4132282"/>
            <a:ext cx="8574505" cy="1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aj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n(n-1)/2 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patria do </a:t>
            </a:r>
            <a:r>
              <a:rPr lang="el-GR" sz="24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latin typeface="+mj-lt"/>
                <a:cs typeface="Consolas" pitchFamily="49" charset="0"/>
              </a:rPr>
              <a:t>aj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maj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ú 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rovnakú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</a:t>
            </a:r>
            <a:r>
              <a:rPr kumimoji="0" lang="sk-SK" sz="2400" b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asymptotickú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časovú zložitosť 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v </a:t>
            </a:r>
            <a:r>
              <a:rPr kumimoji="0" lang="sk-SK" sz="2400" b="0" u="sng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najhoršom prípade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!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j-lt"/>
              <a:ea typeface="Lucida Sans Unicode" pitchFamily="34" charset="0"/>
              <a:cs typeface="Times New Roman" pitchFamily="18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666225" y="5451894"/>
            <a:ext cx="920152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3849" y="5845677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Spomenut</a:t>
            </a:r>
            <a:r>
              <a:rPr lang="sk-SK" i="1" dirty="0">
                <a:latin typeface="Trebuchet MS" pitchFamily="34" charset="0"/>
              </a:rPr>
              <a:t>é triediace algoritmy  patria do „rovnakej kategórie“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77441" y="3881885"/>
            <a:ext cx="782127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610706" y="3830127"/>
            <a:ext cx="290425" cy="9546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27917" y="4534462"/>
            <a:ext cx="337580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Ka</a:t>
            </a:r>
            <a:r>
              <a:rPr lang="sk-SK" dirty="0" err="1">
                <a:latin typeface="Trebuchet MS" pitchFamily="34" charset="0"/>
              </a:rPr>
              <a:t>ždý</a:t>
            </a:r>
            <a:r>
              <a:rPr lang="sk-SK" dirty="0">
                <a:latin typeface="Trebuchet MS" pitchFamily="34" charset="0"/>
              </a:rPr>
              <a:t> beh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spraví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  <a:r>
              <a:rPr lang="sk-SK" i="1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krokov.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06458" y="2553419"/>
            <a:ext cx="1739662" cy="19121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053748" y="2518913"/>
            <a:ext cx="3502327" cy="21422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353" y="4410818"/>
            <a:ext cx="367197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Časová zložitosť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každého behu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Bubble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je „medzi </a:t>
            </a:r>
            <a:r>
              <a:rPr lang="sk-SK" b="1" dirty="0">
                <a:latin typeface="Trebuchet MS" pitchFamily="34" charset="0"/>
              </a:rPr>
              <a:t>približne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rebuchet MS" pitchFamily="34" charset="0"/>
              </a:rPr>
              <a:t>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sk-SK" dirty="0">
                <a:latin typeface="Trebuchet MS" pitchFamily="34" charset="0"/>
              </a:rPr>
              <a:t>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291" y="5753819"/>
            <a:ext cx="74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Čo vieme povedať o </a:t>
            </a:r>
            <a:r>
              <a:rPr lang="sk-SK" b="1" dirty="0">
                <a:latin typeface="+mj-lt"/>
              </a:rPr>
              <a:t>časovej zložitosti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každého behu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t.j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nielen</a:t>
            </a:r>
            <a:r>
              <a:rPr lang="en-US" dirty="0">
                <a:latin typeface="+mj-lt"/>
              </a:rPr>
              <a:t> v </a:t>
            </a:r>
            <a:r>
              <a:rPr lang="en-US" dirty="0" err="1">
                <a:latin typeface="+mj-lt"/>
              </a:rPr>
              <a:t>najhor</a:t>
            </a:r>
            <a:r>
              <a:rPr lang="sk-SK" dirty="0" err="1">
                <a:latin typeface="+mj-lt"/>
              </a:rPr>
              <a:t>šom</a:t>
            </a:r>
            <a:r>
              <a:rPr lang="sk-SK" dirty="0">
                <a:latin typeface="+mj-lt"/>
              </a:rPr>
              <a:t> prípade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algoritmu</a:t>
            </a:r>
            <a:r>
              <a:rPr lang="en-US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BubbleSort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2" grpId="0" animBg="1"/>
      <p:bldP spid="13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Horné ohraničenie ako garancia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praxi:</a:t>
            </a:r>
          </a:p>
          <a:p>
            <a:pPr lvl="1"/>
            <a:r>
              <a:rPr lang="sk-SK" dirty="0"/>
              <a:t>sú dôležité </a:t>
            </a:r>
            <a:r>
              <a:rPr lang="sk-SK" b="1" dirty="0">
                <a:solidFill>
                  <a:srgbClr val="FF0000"/>
                </a:solidFill>
              </a:rPr>
              <a:t>garancie</a:t>
            </a:r>
            <a:r>
              <a:rPr lang="sk-SK" dirty="0"/>
              <a:t> typu „nebude to trvať dlhšie ako“...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</a:t>
            </a:r>
            <a:r>
              <a:rPr lang="en-US" dirty="0"/>
              <a:t> anal</a:t>
            </a:r>
            <a:r>
              <a:rPr lang="sk-SK" dirty="0" err="1"/>
              <a:t>ýze</a:t>
            </a:r>
            <a:r>
              <a:rPr lang="sk-SK" dirty="0"/>
              <a:t> algoritmov je niekedy </a:t>
            </a:r>
            <a:r>
              <a:rPr lang="en-US" dirty="0"/>
              <a:t>(</a:t>
            </a:r>
            <a:r>
              <a:rPr lang="sk-SK" dirty="0"/>
              <a:t>často</a:t>
            </a:r>
            <a:r>
              <a:rPr lang="en-US" dirty="0"/>
              <a:t>?) </a:t>
            </a: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zaradiť časovú zložitosť algoritmu 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-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žiny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nejakej „peknej“ funkcie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n, 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log n, 2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n log n …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)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11283" y="4201064"/>
            <a:ext cx="15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sk-SK" sz="1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O-not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sk-SK" dirty="0"/>
          </a:p>
          <a:p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(n)) </a:t>
            </a:r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funkcie, </a:t>
            </a:r>
            <a:br>
              <a:rPr lang="sk-SK" dirty="0"/>
            </a:br>
            <a:r>
              <a:rPr lang="sk-SK" dirty="0"/>
              <a:t>ktoré sú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zhora ohraničené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funkciou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1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graph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710" y="2536167"/>
            <a:ext cx="3903954" cy="39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</a:t>
            </a:r>
            <a:r>
              <a:rPr lang="sk-SK" dirty="0" err="1"/>
              <a:t>tácia</a:t>
            </a:r>
            <a:r>
              <a:rPr lang="sk-SK" dirty="0"/>
              <a:t> príklady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2225614"/>
            <a:ext cx="8574505" cy="3036499"/>
          </a:xfrm>
        </p:spPr>
        <p:txBody>
          <a:bodyPr/>
          <a:lstStyle/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c=2,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+4n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c=3,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=4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c=2020,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44935" y="5522973"/>
          <a:ext cx="4900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7" name="Rovnica" r:id="rId5" imgW="2133360" imgH="431640" progId="Equation.3">
                  <p:embed/>
                </p:oleObj>
              </mc:Choice>
              <mc:Fallback>
                <p:oleObj name="Rovnica" r:id="rId5" imgW="2133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935" y="5522973"/>
                        <a:ext cx="4900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graph_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8822" y="2481695"/>
            <a:ext cx="2336502" cy="234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  <a:endParaRPr lang="en-US" dirty="0"/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endParaRPr lang="sk-SK" sz="1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Bonus</a:t>
            </a:r>
            <a:r>
              <a:rPr lang="en-US" b="1" dirty="0"/>
              <a:t>:</a:t>
            </a:r>
            <a:r>
              <a:rPr lang="sk-SK" dirty="0"/>
              <a:t> čísla pod kartami tvoria </a:t>
            </a:r>
            <a:r>
              <a:rPr lang="sk-SK" u="sng" dirty="0"/>
              <a:t>neklesajúcu </a:t>
            </a:r>
            <a:r>
              <a:rPr lang="sk-SK" dirty="0"/>
              <a:t>postupnosť...</a:t>
            </a:r>
            <a:endParaRPr lang="en-US" dirty="0"/>
          </a:p>
          <a:p>
            <a:pPr algn="r">
              <a:buNone/>
            </a:pPr>
            <a:r>
              <a:rPr lang="sk-SK" sz="3600" b="1" dirty="0"/>
              <a:t>Pomôže to</a:t>
            </a:r>
            <a:r>
              <a:rPr lang="en-US" sz="3600" b="1" dirty="0"/>
              <a:t> </a:t>
            </a:r>
            <a:r>
              <a:rPr lang="en-US" sz="3600" b="1" dirty="0" err="1"/>
              <a:t>nejako</a:t>
            </a:r>
            <a:r>
              <a:rPr lang="en-US" sz="3600" b="1" dirty="0"/>
              <a:t>?</a:t>
            </a:r>
            <a:endParaRPr lang="sk-SK" sz="3600" b="1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5299" y="4520241"/>
            <a:ext cx="37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Časová zložitosť každého behu algoritmu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+mj-lt"/>
              </a:rPr>
              <a:t> </a:t>
            </a:r>
            <a:r>
              <a:rPr lang="sk-SK" dirty="0">
                <a:latin typeface="+mj-lt"/>
              </a:rPr>
              <a:t>je</a:t>
            </a:r>
            <a:r>
              <a:rPr lang="en-US" dirty="0">
                <a:latin typeface="+mj-lt"/>
              </a:rPr>
              <a:t>: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877" y="5339750"/>
            <a:ext cx="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4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772379" y="4169607"/>
            <a:ext cx="4110172" cy="2250519"/>
          </a:xfrm>
          <a:prstGeom prst="wedgeEllipseCallout">
            <a:avLst>
              <a:gd name="adj1" fmla="val -64295"/>
              <a:gd name="adj2" fmla="val 6510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Cie</a:t>
            </a:r>
            <a:r>
              <a:rPr lang="sk-SK" sz="1600" dirty="0" err="1">
                <a:latin typeface="+mj-lt"/>
              </a:rPr>
              <a:t>ľom</a:t>
            </a:r>
            <a:r>
              <a:rPr lang="sk-SK" sz="1600" dirty="0">
                <a:latin typeface="+mj-lt"/>
              </a:rPr>
              <a:t> analýzy </a:t>
            </a:r>
            <a:r>
              <a:rPr lang="sk-SK" sz="1600" dirty="0" err="1"/>
              <a:t>asymptotickej</a:t>
            </a:r>
            <a:r>
              <a:rPr lang="sk-SK" sz="1600" dirty="0"/>
              <a:t> </a:t>
            </a:r>
            <a:r>
              <a:rPr lang="sk-SK" sz="1600" dirty="0">
                <a:latin typeface="+mj-lt"/>
              </a:rPr>
              <a:t>časovej zložitosti algoritmu je nájsť čo najpomalšie rastúcu funkciu 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sz="1600" dirty="0">
                <a:latin typeface="+mj-lt"/>
              </a:rPr>
              <a:t>takú, že časová zložitosť algoritmu je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(f(n))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greatergood.berkeley.edu/images/uploads/6EAM.jpg"/>
          <p:cNvPicPr>
            <a:picLocks noChangeAspect="1" noChangeArrowheads="1"/>
          </p:cNvPicPr>
          <p:nvPr/>
        </p:nvPicPr>
        <p:blipFill>
          <a:blip r:embed="rId2" cstate="print"/>
          <a:srcRect r="9429"/>
          <a:stretch>
            <a:fillRect/>
          </a:stretch>
        </p:blipFill>
        <p:spPr bwMode="auto">
          <a:xfrm>
            <a:off x="4372504" y="3631721"/>
            <a:ext cx="4391933" cy="3226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Divná konvencia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Matematicky</a:t>
            </a:r>
            <a:r>
              <a:rPr lang="en-US" dirty="0"/>
              <a:t> </a:t>
            </a:r>
            <a:r>
              <a:rPr lang="en-US" dirty="0" err="1"/>
              <a:t>korektne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endParaRPr lang="sk-SK" dirty="0"/>
          </a:p>
          <a:p>
            <a:r>
              <a:rPr lang="sk-SK" dirty="0"/>
              <a:t>Čo sa používa:</a:t>
            </a:r>
            <a:endParaRPr lang="en-US" dirty="0"/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061049" y="5132716"/>
            <a:ext cx="405440" cy="10092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923" y="6087215"/>
            <a:ext cx="140510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Funkcia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596551" y="5080958"/>
            <a:ext cx="833887" cy="1058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2311" y="6101592"/>
            <a:ext cx="204633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Mno</a:t>
            </a:r>
            <a:r>
              <a:rPr lang="sk-SK" dirty="0" err="1">
                <a:latin typeface="Trebuchet MS" pitchFamily="34" charset="0"/>
              </a:rPr>
              <a:t>žina</a:t>
            </a:r>
            <a:r>
              <a:rPr lang="sk-SK" dirty="0">
                <a:latin typeface="Trebuchet MS" pitchFamily="34" charset="0"/>
              </a:rPr>
              <a:t> funkcií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457" y="4321834"/>
            <a:ext cx="1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o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analýza časovej zložitosti:</a:t>
            </a:r>
          </a:p>
          <a:p>
            <a:pPr lvl="1"/>
            <a:r>
              <a:rPr lang="sk-SK" dirty="0"/>
              <a:t>zachycuje </a:t>
            </a:r>
            <a:r>
              <a:rPr lang="sk-SK" b="1" dirty="0">
                <a:solidFill>
                  <a:srgbClr val="FF0000"/>
                </a:solidFill>
              </a:rPr>
              <a:t>ako rastie čas výpočtu </a:t>
            </a:r>
            <a:r>
              <a:rPr lang="en-US" dirty="0"/>
              <a:t>(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krokov</a:t>
            </a:r>
            <a:r>
              <a:rPr lang="en-US" dirty="0"/>
              <a:t>) </a:t>
            </a:r>
            <a:r>
              <a:rPr lang="en-US" dirty="0" err="1"/>
              <a:t>algoritmu</a:t>
            </a:r>
            <a:r>
              <a:rPr lang="en-US" dirty="0"/>
              <a:t> v z</a:t>
            </a:r>
            <a:r>
              <a:rPr lang="sk-SK" dirty="0" err="1"/>
              <a:t>ávislosti</a:t>
            </a:r>
            <a:r>
              <a:rPr lang="sk-SK" dirty="0"/>
              <a:t> od toho, ako </a:t>
            </a:r>
            <a:r>
              <a:rPr lang="sk-SK" b="1" dirty="0">
                <a:solidFill>
                  <a:srgbClr val="FF0000"/>
                </a:solidFill>
              </a:rPr>
              <a:t>rastie veľkosť vstupu</a:t>
            </a:r>
            <a:r>
              <a:rPr lang="sk-SK" dirty="0"/>
              <a:t> </a:t>
            </a:r>
            <a:r>
              <a:rPr lang="en-US" dirty="0"/>
              <a:t>(do </a:t>
            </a:r>
            <a:r>
              <a:rPr lang="en-US" dirty="0" err="1"/>
              <a:t>nekone</a:t>
            </a:r>
            <a:r>
              <a:rPr lang="sk-SK" dirty="0" err="1"/>
              <a:t>čna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abstrahuje sa od </a:t>
            </a:r>
            <a:r>
              <a:rPr lang="sk-SK" b="1" dirty="0"/>
              <a:t>technických detailov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adit</a:t>
            </a:r>
            <a:r>
              <a:rPr lang="sk-SK" dirty="0" err="1"/>
              <a:t>ívne</a:t>
            </a:r>
            <a:r>
              <a:rPr lang="sk-SK" dirty="0"/>
              <a:t> a </a:t>
            </a:r>
            <a:r>
              <a:rPr lang="sk-SK" dirty="0" err="1"/>
              <a:t>multiplikatívne</a:t>
            </a:r>
            <a:r>
              <a:rPr lang="sk-SK" dirty="0"/>
              <a:t> konštanty sa „ignorujú“</a:t>
            </a:r>
            <a:endParaRPr lang="en-US" dirty="0"/>
          </a:p>
          <a:p>
            <a:pPr lvl="1"/>
            <a:r>
              <a:rPr lang="sk-SK" dirty="0"/>
              <a:t>u</a:t>
            </a:r>
            <a:r>
              <a:rPr lang="en-US" dirty="0"/>
              <a:t>mo</a:t>
            </a:r>
            <a:r>
              <a:rPr lang="sk-SK" dirty="0" err="1"/>
              <a:t>žňuje</a:t>
            </a:r>
            <a:r>
              <a:rPr lang="sk-SK" dirty="0"/>
              <a:t> identifikovať rôzne „porovnateľné“ </a:t>
            </a:r>
            <a:r>
              <a:rPr lang="sk-SK" b="1" dirty="0">
                <a:solidFill>
                  <a:srgbClr val="FF0000"/>
                </a:solidFill>
              </a:rPr>
              <a:t>triedy časovej zložitosti</a:t>
            </a:r>
          </a:p>
          <a:p>
            <a:pPr lvl="1"/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- </a:t>
            </a:r>
            <a:r>
              <a:rPr lang="en-US" dirty="0" err="1"/>
              <a:t>asymptoticky</a:t>
            </a:r>
            <a:r>
              <a:rPr lang="en-US" dirty="0"/>
              <a:t> </a:t>
            </a:r>
            <a:r>
              <a:rPr lang="en-US" dirty="0" err="1"/>
              <a:t>tesn</a:t>
            </a:r>
            <a:r>
              <a:rPr lang="sk-SK" dirty="0"/>
              <a:t>é </a:t>
            </a:r>
            <a:r>
              <a:rPr lang="en-GB" dirty="0" smtClean="0"/>
              <a:t>o</a:t>
            </a:r>
            <a:r>
              <a:rPr lang="sk-SK" dirty="0" smtClean="0"/>
              <a:t>hraničenie</a:t>
            </a:r>
            <a:endParaRPr lang="sk-SK" dirty="0"/>
          </a:p>
          <a:p>
            <a:pPr lvl="1"/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Gulim"/>
                <a:ea typeface="Gulim"/>
              </a:rPr>
              <a:t> </a:t>
            </a:r>
            <a:r>
              <a:rPr lang="en-US" dirty="0" err="1"/>
              <a:t>asymptotick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ohrani</a:t>
            </a:r>
            <a:r>
              <a:rPr lang="sk-SK" dirty="0" err="1"/>
              <a:t>čenie</a:t>
            </a:r>
            <a:r>
              <a:rPr lang="sk-SK" dirty="0"/>
              <a:t> zhora</a:t>
            </a:r>
          </a:p>
          <a:p>
            <a:pPr lvl="2"/>
            <a:r>
              <a:rPr lang="sk-SK" dirty="0"/>
              <a:t>väčšinou stačí, keďže poskytuje garancie o maximálnom trvaní behu algoritmu</a:t>
            </a:r>
            <a:r>
              <a:rPr lang="en-US" dirty="0"/>
              <a:t>/v</a:t>
            </a:r>
            <a:r>
              <a:rPr lang="sk-SK" dirty="0" err="1"/>
              <a:t>ýpočtu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Zaujímavé triedy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kon</a:t>
            </a:r>
            <a:r>
              <a:rPr lang="sk-SK" sz="2400" dirty="0" err="1">
                <a:solidFill>
                  <a:srgbClr val="FF0000"/>
                </a:solidFill>
              </a:rPr>
              <a:t>štantná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  <a:endParaRPr lang="en-US" sz="2400" dirty="0"/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logaritmick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en-US" sz="2000" dirty="0"/>
              <a:t>bin</a:t>
            </a:r>
            <a:r>
              <a:rPr lang="sk-SK" sz="2000" dirty="0" err="1"/>
              <a:t>árne</a:t>
            </a:r>
            <a:r>
              <a:rPr lang="sk-SK" sz="2000" dirty="0"/>
              <a:t>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usporiadanej postupnosti</a:t>
            </a:r>
            <a:endParaRPr lang="en-US" sz="2000" dirty="0"/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sk-SK" sz="2400" dirty="0" err="1">
                <a:solidFill>
                  <a:srgbClr val="FF0000"/>
                </a:solidFill>
              </a:rPr>
              <a:t>árna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lineárne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neusporiadanej postupnosti</a:t>
            </a:r>
          </a:p>
          <a:p>
            <a:pPr lvl="1"/>
            <a:r>
              <a:rPr lang="sk-SK" sz="2000" dirty="0"/>
              <a:t>hľadanie minimálnej hodnoty </a:t>
            </a:r>
            <a:r>
              <a:rPr lang="en-US" sz="2000" dirty="0"/>
              <a:t>(v </a:t>
            </a:r>
            <a:r>
              <a:rPr lang="en-US" sz="2000" dirty="0" err="1"/>
              <a:t>skuto</a:t>
            </a:r>
            <a:r>
              <a:rPr lang="sk-SK" sz="2000" dirty="0"/>
              <a:t>čnosti </a:t>
            </a:r>
            <a:r>
              <a:rPr lang="el-GR" sz="20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000" dirty="0"/>
              <a:t>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kvadratick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sk-SK" sz="2000" dirty="0"/>
              <a:t>bublinkové triedenia, triedenie výberom, ...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kubick</a:t>
            </a:r>
            <a:r>
              <a:rPr lang="sk-SK" sz="2400" dirty="0">
                <a:solidFill>
                  <a:srgbClr val="FF0000"/>
                </a:solidFill>
              </a:rPr>
              <a:t>á </a:t>
            </a:r>
            <a:r>
              <a:rPr lang="sk-SK" sz="2400" dirty="0"/>
              <a:t>zložitosť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exponenci</a:t>
            </a:r>
            <a:r>
              <a:rPr lang="sk-SK" sz="2400" dirty="0" err="1">
                <a:solidFill>
                  <a:srgbClr val="FF0000"/>
                </a:solidFill>
              </a:rPr>
              <a:t>álna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kreslenie </a:t>
            </a:r>
            <a:r>
              <a:rPr lang="en-US" sz="2000" dirty="0"/>
              <a:t>K</a:t>
            </a:r>
            <a:r>
              <a:rPr lang="sk-SK" sz="2000" dirty="0" err="1"/>
              <a:t>ochovej</a:t>
            </a:r>
            <a:r>
              <a:rPr lang="sk-SK" sz="2000" dirty="0"/>
              <a:t> krivky úrovne n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7397" y="4971864"/>
            <a:ext cx="4110172" cy="908864"/>
          </a:xfrm>
          <a:prstGeom prst="wedgeEllipseCallout">
            <a:avLst>
              <a:gd name="adj1" fmla="val 51978"/>
              <a:gd name="adj2" fmla="val 9738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+mj-lt"/>
              </a:rPr>
              <a:t>Na </a:t>
            </a:r>
            <a:r>
              <a:rPr lang="en-US" sz="1800" dirty="0" err="1">
                <a:latin typeface="+mj-lt"/>
              </a:rPr>
              <a:t>cvi</a:t>
            </a:r>
            <a:r>
              <a:rPr lang="sk-SK" sz="1800" dirty="0" err="1">
                <a:latin typeface="+mj-lt"/>
              </a:rPr>
              <a:t>čeniach</a:t>
            </a:r>
            <a:r>
              <a:rPr lang="sk-SK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Ktor</a:t>
            </a:r>
            <a:r>
              <a:rPr lang="sk-SK" sz="1800" dirty="0">
                <a:latin typeface="+mj-lt"/>
              </a:rPr>
              <a:t>á trieda je „lepšia“</a:t>
            </a:r>
            <a:r>
              <a:rPr lang="en-US" sz="180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8" y="1276938"/>
            <a:ext cx="8574505" cy="53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l-GR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kumimoji="0" lang="sk-SK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šetky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funkcie, </a:t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ktoré sú </a:t>
            </a:r>
            <a:r>
              <a:rPr kumimoji="0" lang="sk-SK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asymptoticky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zdola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ohraničené 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funkciou 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</a:t>
            </a: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dolné ohraničenia sa 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používajú nie pri analýze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algoritmov, ale </a:t>
            </a:r>
            <a:r>
              <a:rPr lang="sk-SK" sz="2800" b="1" kern="0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problémov</a:t>
            </a: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graph_Om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277" y="2449902"/>
            <a:ext cx="3654649" cy="3856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 hľadania minima v neusporiadanom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v </a:t>
            </a:r>
            <a:r>
              <a:rPr lang="sk-SK" dirty="0" err="1"/>
              <a:t>n-prvkom</a:t>
            </a:r>
            <a:r>
              <a:rPr lang="sk-SK" dirty="0"/>
              <a:t> poli má časovú zložitosť 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ea typeface="Gulim"/>
              <a:cs typeface="Times New Roman" pitchFamily="18" charset="0"/>
            </a:endParaRPr>
          </a:p>
          <a:p>
            <a:pPr lvl="1"/>
            <a:r>
              <a:rPr lang="sk-SK" dirty="0"/>
              <a:t>žiaden algoritmus nemôže nájsť minimum v poli bez toho, aby pozrel všetkých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hodnôt, t.j. potrebuje aspoň </a:t>
            </a: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sk-SK" dirty="0"/>
              <a:t> krokov – jeho časová zložitosť je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sk-SK" dirty="0"/>
              <a:t>„Krása“ </a:t>
            </a:r>
            <a:r>
              <a:rPr lang="sk-SK" dirty="0" err="1"/>
              <a:t>asymptotických</a:t>
            </a:r>
            <a:r>
              <a:rPr lang="sk-SK" dirty="0"/>
              <a:t> ohraničení zdola:</a:t>
            </a:r>
          </a:p>
          <a:p>
            <a:pPr lvl="1"/>
            <a:r>
              <a:rPr lang="sk-SK" dirty="0"/>
              <a:t>Umožňujú dokázať nie to, že ľudia doposiaľ nevymysleli rýchlejší algoritmus, ale že rýchlejší algoritmus nejde vymyslieť.</a:t>
            </a:r>
          </a:p>
          <a:p>
            <a:pPr lvl="1"/>
            <a:r>
              <a:rPr lang="sk-SK" dirty="0"/>
              <a:t>Algoritmus je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optimálny </a:t>
            </a:r>
            <a:r>
              <a:rPr lang="sk-SK" dirty="0"/>
              <a:t>pre nejaký problém, ak jeho časová zložitosť je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O(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/>
              <a:t> a </a:t>
            </a:r>
            <a:r>
              <a:rPr lang="en-US" dirty="0" err="1"/>
              <a:t>doln</a:t>
            </a:r>
            <a:r>
              <a:rPr lang="sk-SK" dirty="0"/>
              <a:t>é ohraničenie pre problém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>
                <a:ea typeface="Gulim"/>
              </a:rPr>
              <a:t>.</a:t>
            </a:r>
            <a:endParaRPr lang="sk-SK" dirty="0"/>
          </a:p>
          <a:p>
            <a:pPr lvl="1"/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na záver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</a:rPr>
              <a:t>metoda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pPr>
              <a:buNone/>
            </a:pPr>
            <a:r>
              <a:rPr lang="nn-NO" sz="2400" b="1" dirty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j = i + 1; j &lt;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(p[i] == p[j])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400" dirty="0">
              <a:latin typeface="Consolas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87" y="5391509"/>
            <a:ext cx="671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Ak</a:t>
            </a:r>
            <a:r>
              <a:rPr lang="sk-SK" sz="3200" dirty="0">
                <a:latin typeface="+mj-lt"/>
              </a:rPr>
              <a:t>á je časová zložitosť metódy</a:t>
            </a:r>
            <a:r>
              <a:rPr lang="en-US" sz="3200" dirty="0">
                <a:latin typeface="+mj-lt"/>
              </a:rPr>
              <a:t>?</a:t>
            </a:r>
            <a:endParaRPr lang="sk-SK" sz="3200" dirty="0">
              <a:latin typeface="+mj-lt"/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Potrebujeme to vôbec vedieť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24">
            <a:off x="199403" y="2268734"/>
            <a:ext cx="12896465" cy="1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218" y="166324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  <a:cs typeface="Times New Roman" pitchFamily="18" charset="0"/>
              </a:rPr>
              <a:t>Dokumentácie k .</a:t>
            </a:r>
            <a:r>
              <a:rPr lang="sk-SK" dirty="0" err="1">
                <a:latin typeface="+mj-lt"/>
                <a:cs typeface="Times New Roman" pitchFamily="18" charset="0"/>
              </a:rPr>
              <a:t>Net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sk-SK" dirty="0" err="1">
                <a:latin typeface="+mj-lt"/>
                <a:cs typeface="Times New Roman" pitchFamily="18" charset="0"/>
              </a:rPr>
              <a:t>Frameworku</a:t>
            </a:r>
            <a:r>
              <a:rPr lang="en-US" dirty="0">
                <a:latin typeface="+mj-lt"/>
                <a:cs typeface="Times New Roman" pitchFamily="18" charset="0"/>
              </a:rPr>
              <a:t> 4 </a:t>
            </a:r>
            <a:r>
              <a:rPr lang="en-US" dirty="0" err="1">
                <a:latin typeface="+mj-lt"/>
                <a:cs typeface="Times New Roman" pitchFamily="18" charset="0"/>
              </a:rPr>
              <a:t>od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Microsoftu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86398" y="3965331"/>
            <a:ext cx="1213339" cy="10811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215994" y="5116624"/>
            <a:ext cx="433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Kvalitná dokumentácia obsahuje informácie o časovej zložitosti vykonávania metódy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efekt</a:t>
            </a:r>
            <a:r>
              <a:rPr lang="sk-SK" dirty="0" err="1">
                <a:latin typeface="+mj-lt"/>
              </a:rPr>
              <a:t>ívnosti</a:t>
            </a:r>
            <a:r>
              <a:rPr lang="sk-SK" dirty="0">
                <a:latin typeface="+mj-lt"/>
              </a:rPr>
              <a:t> implementácie</a:t>
            </a:r>
            <a:r>
              <a:rPr lang="en-US" dirty="0">
                <a:latin typeface="+mj-lt"/>
              </a:rPr>
              <a:t>)</a:t>
            </a:r>
            <a:r>
              <a:rPr lang="sk-SK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398" y="204343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205587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206209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205276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204654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204654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20403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20309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209" y="133427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+mj-lt"/>
              </a:rPr>
              <a:t>Hľadané číslo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45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2202" y="22673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32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204965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203099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205587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5400000">
            <a:off x="6497988" y="1484144"/>
            <a:ext cx="270588" cy="3672000"/>
          </a:xfrm>
          <a:prstGeom prst="rightBrace">
            <a:avLst>
              <a:gd name="adj1" fmla="val 77298"/>
              <a:gd name="adj2" fmla="val 4836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7708" y="3567406"/>
            <a:ext cx="370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+mj-lt"/>
              </a:rPr>
              <a:t>Ak je číslo 45 pod niektorou kartou, tak iba pod niektorou z týchto...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111" y="4124129"/>
            <a:ext cx="34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+mn-lt"/>
              </a:rPr>
              <a:t>Zmenšenie problému: </a:t>
            </a:r>
            <a:r>
              <a:rPr lang="sk-SK" sz="2400" dirty="0">
                <a:latin typeface="+mn-lt"/>
              </a:rPr>
              <a:t>z 8 kariet na 4 karty</a:t>
            </a:r>
            <a:r>
              <a:rPr lang="sk-SK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2785" y="5508169"/>
            <a:ext cx="73027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n-lt"/>
              </a:rPr>
              <a:t>Ak vyberáme kartu približne 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v strede</a:t>
            </a:r>
            <a:r>
              <a:rPr lang="sk-SK" sz="2400" dirty="0">
                <a:latin typeface="+mn-lt"/>
              </a:rPr>
              <a:t>, tak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400" dirty="0">
                <a:latin typeface="+mn-lt"/>
              </a:rPr>
              <a:t> </a:t>
            </a:r>
            <a:r>
              <a:rPr lang="sk-SK" sz="2400" u="sng" dirty="0">
                <a:latin typeface="+mn-lt"/>
              </a:rPr>
              <a:t>redukujeme</a:t>
            </a:r>
            <a:r>
              <a:rPr lang="sk-SK" sz="2400" dirty="0">
                <a:latin typeface="+mn-lt"/>
              </a:rPr>
              <a:t> na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n/2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charakterizova</a:t>
            </a:r>
            <a:r>
              <a:rPr lang="sk-SK" dirty="0"/>
              <a:t>ť problém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4721290"/>
            <a:ext cx="8574505" cy="1781326"/>
          </a:xfrm>
        </p:spPr>
        <p:txBody>
          <a:bodyPr/>
          <a:lstStyle/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1091682" y="2463281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739" y="334969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odIdx</a:t>
            </a:r>
            <a:endParaRPr lang="sk-SK" b="1" dirty="0"/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7812833" y="2457060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6890" y="334347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</a:t>
            </a:r>
            <a:r>
              <a:rPr lang="sk-SK" b="1" dirty="0" err="1"/>
              <a:t>Idx</a:t>
            </a:r>
            <a:endParaRPr lang="sk-SK" b="1" dirty="0"/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071257" y="2490416"/>
            <a:ext cx="258147" cy="462022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701" y="2988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/>
              <a:t>stredIdx</a:t>
            </a:r>
            <a:endParaRPr lang="sk-SK" sz="1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78116" y="4077451"/>
            <a:ext cx="8574505" cy="23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lang="en-US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Probl</a:t>
            </a:r>
            <a:r>
              <a:rPr lang="sk-SK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ém</a:t>
            </a:r>
            <a:r>
              <a:rPr lang="sk-SK" sz="2800" b="1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mno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žin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kariet, ktorú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pre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hľadá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va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môžeme popísať 2 číslami: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index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prvej </a:t>
            </a:r>
            <a:r>
              <a:rPr kumimoji="0" lang="sk-SK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začín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a)</a:t>
            </a:r>
            <a:endParaRPr kumimoji="0" lang="sk-SK" sz="2800" b="0" i="0" u="none" strike="noStrike" kern="0" cap="none" spc="0" normalizeH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b="1" kern="0" baseline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index poslednej </a:t>
            </a:r>
            <a:r>
              <a:rPr lang="sk-SK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lang="en-US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800" kern="0" baseline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končí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3638938" y="1987420"/>
            <a:ext cx="2705875" cy="3732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013" y="1812886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máme </a:t>
            </a:r>
            <a:r>
              <a:rPr lang="en-US" dirty="0">
                <a:latin typeface="Trebuchet MS" pitchFamily="34" charset="0"/>
              </a:rPr>
              <a:t>0 </a:t>
            </a:r>
            <a:r>
              <a:rPr lang="sk-SK" dirty="0">
                <a:latin typeface="Trebuchet MS" pitchFamily="34" charset="0"/>
              </a:rPr>
              <a:t>„kariet“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5101" y="2485053"/>
            <a:ext cx="917507" cy="360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4793" y="2319850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Vypočítame stred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646645" y="3215951"/>
            <a:ext cx="1620412" cy="264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7233" y="2938780"/>
            <a:ext cx="26550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v strede nie je to, čo hľadáme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41371" y="4180114"/>
            <a:ext cx="1819466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1682" y="3790976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Rozhodneme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sa</a:t>
            </a:r>
            <a:r>
              <a:rPr lang="en-US" sz="1600" dirty="0">
                <a:latin typeface="Trebuchet MS" pitchFamily="34" charset="0"/>
              </a:rPr>
              <a:t>, </a:t>
            </a:r>
            <a:r>
              <a:rPr lang="sk-SK" sz="1600" dirty="0">
                <a:latin typeface="Trebuchet MS" pitchFamily="34" charset="0"/>
              </a:rPr>
              <a:t>či v hľadaní pokračujeme vľavo alebo vpravo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673013" y="5914808"/>
            <a:ext cx="3470987" cy="822305"/>
          </a:xfrm>
          <a:prstGeom prst="wedgeEllipseCallout">
            <a:avLst>
              <a:gd name="adj1" fmla="val 46885"/>
              <a:gd name="adj2" fmla="val -7207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Nerekurz</a:t>
            </a:r>
            <a:r>
              <a:rPr lang="sk-SK" sz="1600" b="1" i="1" dirty="0" err="1">
                <a:latin typeface="+mj-lt"/>
              </a:rPr>
              <a:t>ívna</a:t>
            </a:r>
            <a:r>
              <a:rPr lang="sk-SK" sz="1600" b="1" i="1" dirty="0">
                <a:latin typeface="+mj-lt"/>
              </a:rPr>
              <a:t> verzia </a:t>
            </a:r>
            <a:br>
              <a:rPr lang="sk-SK" sz="1600" b="1" i="1" dirty="0">
                <a:latin typeface="+mj-lt"/>
              </a:rPr>
            </a:br>
            <a:r>
              <a:rPr lang="sk-SK" sz="1600" b="1" i="1" dirty="0">
                <a:latin typeface="+mj-lt"/>
              </a:rPr>
              <a:t>na cvičeniach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4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D56F8BC-C9D1-4D22-8EA1-189A77BA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49" y="1276938"/>
            <a:ext cx="1123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2097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236005"/>
          </a:xfrm>
        </p:spPr>
        <p:txBody>
          <a:bodyPr/>
          <a:lstStyle/>
          <a:p>
            <a:r>
              <a:rPr lang="en-US" b="1" dirty="0" err="1"/>
              <a:t>Najhor</a:t>
            </a:r>
            <a:r>
              <a:rPr lang="sk-SK" b="1" dirty="0" err="1"/>
              <a:t>ší</a:t>
            </a:r>
            <a:r>
              <a:rPr lang="sk-SK" b="1" dirty="0"/>
              <a:t> prípad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3-1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4-1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/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/>
              <a:t>… </a:t>
            </a:r>
            <a:r>
              <a:rPr lang="en-US" b="1" dirty="0" err="1">
                <a:solidFill>
                  <a:srgbClr val="FF0000"/>
                </a:solidFill>
              </a:rPr>
              <a:t>kedy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skon</a:t>
            </a:r>
            <a:r>
              <a:rPr lang="sk-SK" b="1" dirty="0" err="1">
                <a:solidFill>
                  <a:srgbClr val="FF0000"/>
                </a:solidFill>
              </a:rPr>
              <a:t>číme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posledný 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ostala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karta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04" y="3954123"/>
            <a:ext cx="1975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log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≤ k-1</a:t>
            </a:r>
            <a:b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1+log n ≤ k </a:t>
            </a:r>
            <a:endParaRPr lang="en-US" sz="2400" i="1" baseline="30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607834" y="3996497"/>
            <a:ext cx="374080" cy="1541661"/>
          </a:xfrm>
          <a:prstGeom prst="leftBrace">
            <a:avLst>
              <a:gd name="adj1" fmla="val 103030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69147" y="4828373"/>
            <a:ext cx="982928" cy="68390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Oval Callout 6"/>
          <p:cNvSpPr/>
          <p:nvPr/>
        </p:nvSpPr>
        <p:spPr bwMode="auto">
          <a:xfrm>
            <a:off x="4896740" y="5777120"/>
            <a:ext cx="3971213" cy="995422"/>
          </a:xfrm>
          <a:prstGeom prst="wedgeEllipseCallout">
            <a:avLst>
              <a:gd name="adj1" fmla="val 25684"/>
              <a:gd name="adj2" fmla="val -7643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Po </a:t>
            </a:r>
            <a:r>
              <a:rPr lang="en-US" b="1" i="1" dirty="0" err="1">
                <a:latin typeface="+mj-lt"/>
              </a:rPr>
              <a:t>nanajv</a:t>
            </a:r>
            <a:r>
              <a:rPr lang="sk-SK" b="1" i="1" dirty="0" err="1">
                <a:latin typeface="+mj-lt"/>
              </a:rPr>
              <a:t>ýš</a:t>
            </a:r>
            <a:r>
              <a:rPr lang="sk-SK" b="1" i="1" dirty="0">
                <a:latin typeface="+mj-lt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 </a:t>
            </a:r>
            <a:r>
              <a:rPr lang="sk-SK" b="1" i="1" dirty="0">
                <a:latin typeface="+mj-lt"/>
              </a:rPr>
              <a:t>krokoch končíme</a:t>
            </a:r>
            <a:r>
              <a:rPr lang="en-US" b="1" i="1" dirty="0">
                <a:latin typeface="+mj-lt"/>
              </a:rPr>
              <a:t>!</a:t>
            </a:r>
            <a:endParaRPr lang="pl-PL" b="1" i="1" dirty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678100" y="1417571"/>
            <a:ext cx="4465899" cy="562630"/>
          </a:xfrm>
          <a:prstGeom prst="wedgeEllipseCallout">
            <a:avLst>
              <a:gd name="adj1" fmla="val 47306"/>
              <a:gd name="adj2" fmla="val 15809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v </a:t>
            </a:r>
            <a:r>
              <a:rPr lang="en-US" b="1" i="1" dirty="0" err="1">
                <a:latin typeface="+mj-lt"/>
              </a:rPr>
              <a:t>informatike</a:t>
            </a:r>
            <a:r>
              <a:rPr lang="en-US" b="1" i="1" dirty="0">
                <a:latin typeface="+mj-lt"/>
              </a:rPr>
              <a:t>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 = log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4025</TotalTime>
  <Words>2801</Words>
  <Application>Microsoft Office PowerPoint</Application>
  <PresentationFormat>Prezentácia na obrazovke (4:3)</PresentationFormat>
  <Paragraphs>500</Paragraphs>
  <Slides>48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8" baseType="lpstr">
      <vt:lpstr>Arial</vt:lpstr>
      <vt:lpstr>Consolas</vt:lpstr>
      <vt:lpstr>Gulim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(21.2.2022)</vt:lpstr>
      <vt:lpstr>Hľadanie ihly v kope sena</vt:lpstr>
      <vt:lpstr>Hľadanie ihly v kope sena</vt:lpstr>
      <vt:lpstr>Hľadanie ihly v kope sena</vt:lpstr>
      <vt:lpstr>Hľadanie ihly v kope sena</vt:lpstr>
      <vt:lpstr>Ako charakterizovať problém?</vt:lpstr>
      <vt:lpstr>Binárne vyhľadávanie</vt:lpstr>
      <vt:lpstr>Binárne vyhľadávanie</vt:lpstr>
      <vt:lpstr>Je binárne vyhľadávanie lepšie?</vt:lpstr>
      <vt:lpstr>Je binárne vyhľadávanie lepšie?</vt:lpstr>
      <vt:lpstr>Ako dať veci na správne miesto?</vt:lpstr>
      <vt:lpstr>Bublinkové triedenie</vt:lpstr>
      <vt:lpstr>Bublinkové triedenie</vt:lpstr>
      <vt:lpstr>Bublinky a počet porovnaní</vt:lpstr>
      <vt:lpstr>Triedenie výberom</vt:lpstr>
      <vt:lpstr>Triedenie výberom</vt:lpstr>
      <vt:lpstr>Triedenie výberom</vt:lpstr>
      <vt:lpstr>Triedenie výberom</vt:lpstr>
      <vt:lpstr>Triedenie výberom a porovnania</vt:lpstr>
      <vt:lpstr>Bublinky vs. výber</vt:lpstr>
      <vt:lpstr>Analýza algoritmov</vt:lpstr>
      <vt:lpstr>Ktorý algoritmus je rýchlejší?</vt:lpstr>
      <vt:lpstr>Analýza časovej zložitosti</vt:lpstr>
      <vt:lpstr>Analýza časovej zložitosti</vt:lpstr>
      <vt:lpstr>Analýza časovej zložitosti</vt:lpstr>
      <vt:lpstr>Na čom záleží?</vt:lpstr>
      <vt:lpstr>Na čom záleží?</vt:lpstr>
      <vt:lpstr>Na čom záleží?</vt:lpstr>
      <vt:lpstr>Asymptotická zložitosť</vt:lpstr>
      <vt:lpstr>Theta Θ ako kategorizátor</vt:lpstr>
      <vt:lpstr>Theta Θ</vt:lpstr>
      <vt:lpstr>Príklad s Theta Θ </vt:lpstr>
      <vt:lpstr>Príklad: Theta Θ </vt:lpstr>
      <vt:lpstr>Časová zložitosť BubbleSort-u</vt:lpstr>
      <vt:lpstr>Θ  a triedenia</vt:lpstr>
      <vt:lpstr>A čo vieme povedať o každom behu?</vt:lpstr>
      <vt:lpstr>Horné ohraničenie ako garancia</vt:lpstr>
      <vt:lpstr>O-notácia</vt:lpstr>
      <vt:lpstr>O-notácia príklady</vt:lpstr>
      <vt:lpstr>A čo vieme povedať o každom behu?</vt:lpstr>
      <vt:lpstr>Divná konvencia?</vt:lpstr>
      <vt:lpstr>Sumarizácia o zložitosti</vt:lpstr>
      <vt:lpstr>Zaujímavé triedy zložitosti</vt:lpstr>
      <vt:lpstr>Ω-notácia</vt:lpstr>
      <vt:lpstr>Ω-notácia</vt:lpstr>
      <vt:lpstr>Príklad na záver</vt:lpstr>
      <vt:lpstr>Potrebujeme to vôbec vedieť?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284</cp:revision>
  <dcterms:created xsi:type="dcterms:W3CDTF">2007-01-29T19:11:06Z</dcterms:created>
  <dcterms:modified xsi:type="dcterms:W3CDTF">2022-02-21T08:55:55Z</dcterms:modified>
</cp:coreProperties>
</file>