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52" r:id="rId2"/>
    <p:sldId id="514" r:id="rId3"/>
    <p:sldId id="477" r:id="rId4"/>
    <p:sldId id="478" r:id="rId5"/>
    <p:sldId id="479" r:id="rId6"/>
    <p:sldId id="517" r:id="rId7"/>
    <p:sldId id="518" r:id="rId8"/>
    <p:sldId id="516" r:id="rId9"/>
    <p:sldId id="482" r:id="rId10"/>
    <p:sldId id="480" r:id="rId11"/>
    <p:sldId id="481" r:id="rId12"/>
    <p:sldId id="519" r:id="rId13"/>
    <p:sldId id="484" r:id="rId14"/>
    <p:sldId id="485" r:id="rId15"/>
    <p:sldId id="486" r:id="rId16"/>
    <p:sldId id="520" r:id="rId17"/>
    <p:sldId id="521" r:id="rId18"/>
    <p:sldId id="489" r:id="rId19"/>
    <p:sldId id="490" r:id="rId20"/>
    <p:sldId id="522" r:id="rId21"/>
    <p:sldId id="491" r:id="rId22"/>
    <p:sldId id="494" r:id="rId23"/>
    <p:sldId id="493" r:id="rId24"/>
    <p:sldId id="492" r:id="rId25"/>
    <p:sldId id="495" r:id="rId26"/>
    <p:sldId id="487" r:id="rId27"/>
    <p:sldId id="501" r:id="rId28"/>
    <p:sldId id="503" r:id="rId29"/>
    <p:sldId id="528" r:id="rId30"/>
    <p:sldId id="505" r:id="rId31"/>
    <p:sldId id="506" r:id="rId32"/>
    <p:sldId id="507" r:id="rId33"/>
    <p:sldId id="508" r:id="rId34"/>
    <p:sldId id="509" r:id="rId35"/>
    <p:sldId id="524" r:id="rId36"/>
    <p:sldId id="510" r:id="rId37"/>
    <p:sldId id="511" r:id="rId38"/>
    <p:sldId id="512" r:id="rId39"/>
    <p:sldId id="513" r:id="rId40"/>
    <p:sldId id="526" r:id="rId41"/>
    <p:sldId id="3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9F319F"/>
    <a:srgbClr val="C2E49C"/>
    <a:srgbClr val="FFE781"/>
    <a:srgbClr val="CC9900"/>
    <a:srgbClr val="008000"/>
    <a:srgbClr val="99CCFF"/>
    <a:srgbClr val="A7E2FF"/>
    <a:srgbClr val="2B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3DFF8-2231-AFD7-F744-293FF12815FA}" v="13" dt="2021-11-22T09:21:22.903"/>
    <p1510:client id="{9D1631BB-8134-7FAD-102D-A3A698E785BB}" v="273" dt="2021-08-27T09:48:00.619"/>
    <p1510:client id="{A208C853-E77A-62CF-C5B6-0B0DDDD00741}" v="868" dt="2021-08-27T19:55:15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86702" autoAdjust="0"/>
  </p:normalViewPr>
  <p:slideViewPr>
    <p:cSldViewPr snapToGrid="0">
      <p:cViewPr varScale="1">
        <p:scale>
          <a:sx n="97" d="100"/>
          <a:sy n="97" d="100"/>
        </p:scale>
        <p:origin x="2152" y="1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  <a:cs typeface="Verdana"/>
              </a:rPr>
              <a:t>9.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(22.</a:t>
            </a:r>
            <a:r>
              <a:rPr lang="sk-SK" sz="4000" dirty="0">
                <a:latin typeface="Lucida Sans"/>
                <a:ea typeface="Verdana"/>
                <a:cs typeface="Verdana"/>
              </a:rPr>
              <a:t>11</a:t>
            </a:r>
            <a:r>
              <a:rPr lang="en-US" sz="4000" dirty="0">
                <a:latin typeface="Lucida Sans"/>
                <a:ea typeface="Verdana"/>
                <a:cs typeface="Verdana"/>
              </a:rPr>
              <a:t>.2021)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>
          <a:xfrm>
            <a:off x="1702057" y="1276938"/>
            <a:ext cx="5785163" cy="5300326"/>
          </a:xfrm>
        </p:spPr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endParaRPr lang="sk-SK" sz="4000" b="1" dirty="0">
              <a:solidFill>
                <a:schemeClr val="tx1"/>
              </a:solidFill>
            </a:endParaRPr>
          </a:p>
          <a:p>
            <a:pPr lvl="0" algn="ctr">
              <a:buNone/>
            </a:pPr>
            <a:r>
              <a:rPr lang="sk-SK" sz="4000" b="1" dirty="0">
                <a:solidFill>
                  <a:schemeClr val="tx1"/>
                </a:solidFill>
              </a:rPr>
              <a:t>Budujeme triedy</a:t>
            </a:r>
          </a:p>
          <a:p>
            <a:pPr lvl="0"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alebo</a:t>
            </a:r>
          </a:p>
          <a:p>
            <a:pPr lvl="0"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Murovanie v OOP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1282680"/>
            <a:ext cx="1800000" cy="19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35240" y="1800000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73599" y="4059583"/>
            <a:ext cx="20664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80000" y="4112280"/>
            <a:ext cx="2520000" cy="182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  <a:cs typeface="Verdana"/>
              </a:rPr>
              <a:t>Kniha a </a:t>
            </a:r>
            <a:r>
              <a:rPr lang="en-US">
                <a:latin typeface="Lucida Sans"/>
                <a:ea typeface="Verdana"/>
                <a:cs typeface="Verdana"/>
              </a:rPr>
              <a:t>jej d</a:t>
            </a:r>
            <a:r>
              <a:rPr lang="sk-SK" err="1">
                <a:latin typeface="Lucida Sans"/>
                <a:ea typeface="Verdana"/>
                <a:cs typeface="Verdana"/>
              </a:rPr>
              <a:t>áta</a:t>
            </a:r>
            <a:endParaRPr lang="sk-SK">
              <a:latin typeface="Lucida Sans"/>
              <a:ea typeface="Verdana"/>
              <a:cs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sz="2400" err="1">
                <a:cs typeface="Lucida Sans Unicode"/>
              </a:rPr>
              <a:t>Keď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vieme</a:t>
            </a:r>
            <a:r>
              <a:rPr lang="en-US" sz="2400" dirty="0">
                <a:cs typeface="Lucida Sans Unicode"/>
              </a:rPr>
              <a:t> s </a:t>
            </a:r>
            <a:r>
              <a:rPr lang="en-US" sz="2400" err="1">
                <a:cs typeface="Lucida Sans Unicode"/>
              </a:rPr>
              <a:t>akými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dátami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budeme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pracovať</a:t>
            </a:r>
            <a:r>
              <a:rPr lang="en-US" sz="2400" dirty="0">
                <a:cs typeface="Lucida Sans Unicode"/>
              </a:rPr>
              <a:t>, </a:t>
            </a:r>
            <a:r>
              <a:rPr lang="en-US" sz="2400" err="1">
                <a:cs typeface="Lucida Sans Unicode"/>
              </a:rPr>
              <a:t>musíme</a:t>
            </a:r>
            <a:r>
              <a:rPr lang="en-US" sz="2400" dirty="0">
                <a:cs typeface="Lucida Sans Unicode"/>
              </a:rPr>
              <a:t> sa </a:t>
            </a:r>
            <a:r>
              <a:rPr lang="en-US" sz="2400" err="1">
                <a:cs typeface="Lucida Sans Unicode"/>
              </a:rPr>
              <a:t>rozhodnúť</a:t>
            </a:r>
            <a:r>
              <a:rPr lang="sk-SK" sz="2400" dirty="0">
                <a:cs typeface="Lucida Sans Unicode"/>
              </a:rPr>
              <a:t>,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ako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budeme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dáta</a:t>
            </a:r>
            <a:r>
              <a:rPr lang="en-US" sz="2400" b="1" dirty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2400" b="1" err="1">
                <a:solidFill>
                  <a:srgbClr val="FF0000"/>
                </a:solidFill>
                <a:cs typeface="Lucida Sans Unicode"/>
              </a:rPr>
              <a:t>uchovávať</a:t>
            </a:r>
            <a:r>
              <a:rPr lang="en-US" sz="2400" dirty="0">
                <a:cs typeface="Lucida Sans Unicode"/>
              </a:rPr>
              <a:t>.</a:t>
            </a:r>
            <a:endParaRPr lang="sk-SK">
              <a:cs typeface="Lucida Sans Unicode"/>
            </a:endParaRPr>
          </a:p>
          <a:p>
            <a:pPr marL="356870" lvl="0" indent="-356870"/>
            <a:endParaRPr lang="sk-SK" sz="2400" dirty="0"/>
          </a:p>
          <a:p>
            <a:pPr marL="356870" lvl="0" indent="-356870"/>
            <a:r>
              <a:rPr lang="sk-SK" sz="2400" dirty="0">
                <a:cs typeface="Lucida Sans Unicode"/>
              </a:rPr>
              <a:t>Z</a:t>
            </a:r>
            <a:r>
              <a:rPr lang="en-US" sz="2400" err="1">
                <a:cs typeface="Lucida Sans Unicode"/>
              </a:rPr>
              <a:t>adanie</a:t>
            </a:r>
            <a:r>
              <a:rPr lang="en-US" sz="2400" dirty="0">
                <a:cs typeface="Lucida Sans Unicode"/>
              </a:rPr>
              <a:t> v </a:t>
            </a:r>
            <a:r>
              <a:rPr lang="en-US" sz="2400" err="1">
                <a:cs typeface="Lucida Sans Unicode"/>
              </a:rPr>
              <a:t>časti</a:t>
            </a:r>
            <a:r>
              <a:rPr lang="en-US" sz="2400" dirty="0">
                <a:cs typeface="Lucida Sans Unicode"/>
              </a:rPr>
              <a:t> “</a:t>
            </a:r>
            <a:r>
              <a:rPr lang="en-US" sz="2400" err="1">
                <a:cs typeface="Lucida Sans Unicode"/>
              </a:rPr>
              <a:t>dáta</a:t>
            </a:r>
            <a:r>
              <a:rPr lang="en-US" sz="2400" dirty="0">
                <a:cs typeface="Lucida Sans Unicode"/>
              </a:rPr>
              <a:t> o </a:t>
            </a:r>
            <a:r>
              <a:rPr lang="en-US" sz="2400" err="1">
                <a:cs typeface="Lucida Sans Unicode"/>
              </a:rPr>
              <a:t>jednom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filme</a:t>
            </a:r>
            <a:r>
              <a:rPr lang="en-US" sz="2400" dirty="0">
                <a:cs typeface="Lucida Sans Unicode"/>
              </a:rPr>
              <a:t>”:</a:t>
            </a:r>
          </a:p>
          <a:p>
            <a:pPr lvl="1"/>
            <a:r>
              <a:rPr lang="en-US" sz="2000">
                <a:ea typeface="+mn-lt"/>
                <a:cs typeface="+mn-lt"/>
              </a:rPr>
              <a:t>názov knihy</a:t>
            </a:r>
          </a:p>
          <a:p>
            <a:pPr lvl="1"/>
            <a:r>
              <a:rPr lang="en-US" sz="2000">
                <a:ea typeface="+mn-lt"/>
                <a:cs typeface="+mn-lt"/>
              </a:rPr>
              <a:t>mená autorov</a:t>
            </a:r>
          </a:p>
          <a:p>
            <a:pPr lvl="1"/>
            <a:r>
              <a:rPr lang="en-US" sz="2000">
                <a:ea typeface="+mn-lt"/>
                <a:cs typeface="+mn-lt"/>
              </a:rPr>
              <a:t>rok vydania knihy</a:t>
            </a:r>
          </a:p>
          <a:p>
            <a:pPr lvl="1"/>
            <a:r>
              <a:rPr lang="en-US" sz="2000">
                <a:ea typeface="+mn-lt"/>
                <a:cs typeface="+mn-lt"/>
              </a:rPr>
              <a:t>žáner/tématika do ktorých spadá</a:t>
            </a:r>
            <a:endParaRPr lang="sk-SK" sz="2000">
              <a:ea typeface="+mn-lt"/>
              <a:cs typeface="+mn-lt"/>
            </a:endParaRPr>
          </a:p>
          <a:p>
            <a:pPr lvl="1"/>
            <a:r>
              <a:rPr lang="sk-SK" sz="2000">
                <a:ea typeface="+mn-lt"/>
                <a:cs typeface="+mn-lt"/>
              </a:rPr>
              <a:t>h</a:t>
            </a:r>
            <a:r>
              <a:rPr lang="en-US" sz="2000">
                <a:ea typeface="+mn-lt"/>
                <a:cs typeface="+mn-lt"/>
              </a:rPr>
              <a:t>odnotenie kvality knihy: 0-10</a:t>
            </a:r>
            <a:endParaRPr lang="en-US" sz="2000" dirty="0">
              <a:cs typeface="Lucida Sans Unicode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budem dáta uchovávať?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sz="2400" err="1">
                <a:cs typeface="Lucida Sans Unicode"/>
              </a:rPr>
              <a:t>názov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>
                <a:cs typeface="Lucida Sans Unicode"/>
              </a:rPr>
              <a:t>knihy</a:t>
            </a:r>
            <a:endParaRPr lang="en-US" sz="2400" dirty="0"/>
          </a:p>
          <a:p>
            <a:pPr lvl="1"/>
            <a:r>
              <a:rPr lang="en-US" sz="2000" dirty="0">
                <a:latin typeface="Courier New" pitchFamily="49"/>
              </a:rPr>
              <a:t>String</a:t>
            </a:r>
          </a:p>
          <a:p>
            <a:pPr marL="356870" lvl="0" indent="-356870"/>
            <a:r>
              <a:rPr lang="en-US" sz="2400">
                <a:cs typeface="Lucida Sans Unicode"/>
              </a:rPr>
              <a:t>mená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>
                <a:cs typeface="Lucida Sans Unicode"/>
              </a:rPr>
              <a:t>autorov</a:t>
            </a:r>
          </a:p>
          <a:p>
            <a:pPr lvl="1"/>
            <a:r>
              <a:rPr lang="en-US" sz="2000">
                <a:latin typeface="Courier New"/>
                <a:cs typeface="Lucida Sans Unicode"/>
              </a:rPr>
              <a:t>String[]</a:t>
            </a:r>
          </a:p>
          <a:p>
            <a:pPr marL="356870" indent="-356870"/>
            <a:r>
              <a:rPr lang="en-US" sz="2400">
                <a:cs typeface="Lucida Sans Unicode"/>
              </a:rPr>
              <a:t>rok vydania</a:t>
            </a:r>
          </a:p>
          <a:p>
            <a:pPr lvl="1"/>
            <a:r>
              <a:rPr lang="en-US" sz="2000" b="1">
                <a:solidFill>
                  <a:srgbClr val="800080"/>
                </a:solidFill>
                <a:latin typeface="Courier New"/>
                <a:cs typeface="Lucida Sans Unicode"/>
              </a:rPr>
              <a:t>Int</a:t>
            </a:r>
          </a:p>
          <a:p>
            <a:pPr marL="356870" indent="-356870"/>
            <a:r>
              <a:rPr lang="en-US" sz="2400">
                <a:cs typeface="Lucida Sans Unicode"/>
              </a:rPr>
              <a:t>žánre do ktorých spadá, predpokladáme</a:t>
            </a:r>
            <a:r>
              <a:rPr lang="sk-SK" sz="2400">
                <a:cs typeface="Lucida Sans Unicode"/>
              </a:rPr>
              <a:t>,</a:t>
            </a:r>
            <a:r>
              <a:rPr lang="en-US" sz="2400">
                <a:cs typeface="Lucida Sans Unicode"/>
              </a:rPr>
              <a:t> že kniha môže mať viac žánrov</a:t>
            </a:r>
          </a:p>
          <a:p>
            <a:pPr lvl="1"/>
            <a:r>
              <a:rPr lang="en-US" sz="2000">
                <a:latin typeface="Courier New"/>
                <a:cs typeface="Courier New"/>
              </a:rPr>
              <a:t>String[]</a:t>
            </a:r>
            <a:endParaRPr lang="en-US"/>
          </a:p>
          <a:p>
            <a:pPr marL="356870" indent="-356870"/>
            <a:r>
              <a:rPr lang="en-US" sz="2400" err="1">
                <a:cs typeface="Lucida Sans Unicode"/>
              </a:rPr>
              <a:t>hodnotenie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>
                <a:cs typeface="Lucida Sans Unicode"/>
              </a:rPr>
              <a:t>kvality knihy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na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err="1">
                <a:cs typeface="Lucida Sans Unicode"/>
              </a:rPr>
              <a:t>stupnici</a:t>
            </a:r>
            <a:r>
              <a:rPr lang="en-US" sz="2400">
                <a:cs typeface="Lucida Sans Unicode"/>
              </a:rPr>
              <a:t> od </a:t>
            </a:r>
            <a:r>
              <a:rPr lang="en-US" sz="2400" err="1">
                <a:cs typeface="Lucida Sans Unicode"/>
              </a:rPr>
              <a:t>nula</a:t>
            </a:r>
            <a:r>
              <a:rPr lang="en-US" sz="2400">
                <a:cs typeface="Lucida Sans Unicode"/>
              </a:rPr>
              <a:t> do </a:t>
            </a:r>
            <a:r>
              <a:rPr lang="en-US" sz="2400" err="1">
                <a:cs typeface="Lucida Sans Unicode"/>
              </a:rPr>
              <a:t>desať</a:t>
            </a:r>
            <a:endParaRPr lang="en-US" sz="2400">
              <a:cs typeface="Lucida Sans Unicode"/>
            </a:endParaRPr>
          </a:p>
          <a:p>
            <a:pPr lvl="1"/>
            <a:r>
              <a:rPr lang="en-US" sz="2000" b="1" dirty="0">
                <a:solidFill>
                  <a:srgbClr val="800080"/>
                </a:solidFill>
                <a:latin typeface="Courier New" pitchFamily="49"/>
              </a:rPr>
              <a:t>double</a:t>
            </a:r>
          </a:p>
          <a:p>
            <a:pPr marL="356870" indent="-356870"/>
            <a:endParaRPr lang="sk-SK" sz="24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7EA8393-0AF6-4E31-91ED-BD60CE84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455" y="1368091"/>
            <a:ext cx="318076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Inštančné premenné objektov triedy </a:t>
            </a:r>
            <a:r>
              <a:rPr lang="sk-SK">
                <a:latin typeface="Trebuchet MS"/>
                <a:cs typeface="Arial"/>
              </a:rPr>
              <a:t>Book</a:t>
            </a:r>
            <a:r>
              <a:rPr lang="en-US" dirty="0">
                <a:latin typeface="Trebuchet MS"/>
                <a:cs typeface="Arial"/>
              </a:rPr>
              <a:t>?</a:t>
            </a:r>
            <a:endParaRPr lang="cs-CZ" dirty="0">
              <a:latin typeface="Trebuchet MS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7E6F7-3F55-4ACC-B9CF-C3E1CA77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Trieda </a:t>
            </a:r>
            <a:r>
              <a:rPr lang="sk-SK">
                <a:latin typeface="Lucida Sans"/>
                <a:ea typeface="Verdana"/>
                <a:cs typeface="Verdana"/>
              </a:rPr>
              <a:t>Book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5E32DA-DDA7-4BD2-8DF3-6F06990A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err="1">
                <a:cs typeface="Lucida Sans Unicode"/>
              </a:rPr>
              <a:t>Vytvoríme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si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triedu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latin typeface="Courier New"/>
                <a:cs typeface="Lucida Sans Unicode"/>
              </a:rPr>
              <a:t>Book</a:t>
            </a:r>
            <a:r>
              <a:rPr lang="en-US">
                <a:cs typeface="Lucida Sans Unicode"/>
              </a:rPr>
              <a:t>, </a:t>
            </a:r>
            <a:r>
              <a:rPr lang="en-US" err="1">
                <a:cs typeface="Lucida Sans Unicode"/>
              </a:rPr>
              <a:t>ktorá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bude</a:t>
            </a:r>
            <a:r>
              <a:rPr lang="en-US" dirty="0"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šablónou</a:t>
            </a:r>
            <a:r>
              <a:rPr lang="en-US" b="1" dirty="0">
                <a:cs typeface="Lucida Sans Unicode"/>
              </a:rPr>
              <a:t> </a:t>
            </a:r>
            <a:r>
              <a:rPr lang="en-US" b="1">
                <a:cs typeface="Lucida Sans Unicode"/>
              </a:rPr>
              <a:t>pre všetky knihy </a:t>
            </a:r>
            <a:r>
              <a:rPr lang="en-US">
                <a:cs typeface="Lucida Sans Unicode"/>
              </a:rPr>
              <a:t>a </a:t>
            </a:r>
            <a:r>
              <a:rPr lang="en-US" err="1">
                <a:cs typeface="Lucida Sans Unicode"/>
              </a:rPr>
              <a:t>umožní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im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uchovávať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si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tieto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informácie</a:t>
            </a:r>
            <a:endParaRPr lang="en-US"/>
          </a:p>
          <a:p>
            <a:pPr marL="356870" indent="-356870"/>
            <a:endParaRPr lang="sk-SK" dirty="0"/>
          </a:p>
          <a:p>
            <a:pPr marL="356870" indent="-356870"/>
            <a:endParaRPr lang="sk-SK" dirty="0"/>
          </a:p>
          <a:p>
            <a:pPr marL="356870" indent="-356870"/>
            <a:endParaRPr lang="sk-SK" dirty="0"/>
          </a:p>
          <a:p>
            <a:pPr marL="356870" indent="-356870"/>
            <a:r>
              <a:rPr lang="sk-SK" dirty="0"/>
              <a:t>Akú triedu vylepšujeme</a:t>
            </a:r>
            <a:r>
              <a:rPr lang="en-US" dirty="0"/>
              <a:t>?</a:t>
            </a:r>
          </a:p>
          <a:p>
            <a:pPr lvl="1"/>
            <a:r>
              <a:rPr lang="en-US" err="1">
                <a:cs typeface="Lucida Sans Unicode"/>
              </a:rPr>
              <a:t>nepotrebujeme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funkcionalitu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Turtle</a:t>
            </a:r>
            <a:r>
              <a:rPr lang="en-US" dirty="0">
                <a:cs typeface="Lucida Sans Unicode"/>
              </a:rPr>
              <a:t> ani </a:t>
            </a:r>
            <a:r>
              <a:rPr lang="en-US" err="1">
                <a:latin typeface="Courier New"/>
                <a:cs typeface="Lucida Sans Unicode"/>
              </a:rPr>
              <a:t>WinPane</a:t>
            </a:r>
            <a:endParaRPr lang="en-US">
              <a:latin typeface="Courier New"/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rozšírime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triedu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Object</a:t>
            </a:r>
          </a:p>
          <a:p>
            <a:pPr lvl="1"/>
            <a:r>
              <a:rPr lang="en-US" dirty="0">
                <a:cs typeface="Lucida Sans Unicode"/>
              </a:rPr>
              <a:t>z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latin typeface="Courier New"/>
                <a:cs typeface="Lucida Sans Unicode"/>
              </a:rPr>
              <a:t>Object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pochádzajú</a:t>
            </a:r>
            <a:r>
              <a:rPr lang="en-US" dirty="0"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všetky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v Jave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632515-9CF0-E949-9241-90FF52C9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2752236"/>
            <a:ext cx="1747449" cy="1564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7E8B9-6F62-174E-94DE-EBA73B748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2" y="2382702"/>
            <a:ext cx="3042770" cy="2303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673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287672"/>
            <a:ext cx="7781422" cy="530225"/>
          </a:xfrm>
        </p:spPr>
        <p:txBody>
          <a:bodyPr/>
          <a:lstStyle/>
          <a:p>
            <a:r>
              <a:rPr lang="sk-SK" sz="3200" dirty="0"/>
              <a:t>Trieda ako obal pre viac premenných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>
              <a:buNone/>
            </a:pPr>
            <a:r>
              <a:rPr lang="en-US" b="1">
                <a:solidFill>
                  <a:srgbClr val="800080"/>
                </a:solidFill>
                <a:latin typeface="Consolas"/>
                <a:cs typeface="Lucida Sans Unicode"/>
              </a:rPr>
              <a:t>public class</a:t>
            </a:r>
            <a:r>
              <a:rPr lang="en-US">
                <a:latin typeface="Consolas"/>
                <a:cs typeface="Lucida Sans Unicode"/>
              </a:rPr>
              <a:t> Book </a:t>
            </a:r>
            <a:r>
              <a:rPr lang="en-US" b="1">
                <a:solidFill>
                  <a:srgbClr val="800080"/>
                </a:solidFill>
                <a:latin typeface="Consolas"/>
                <a:cs typeface="Lucida Sans Unicode"/>
              </a:rPr>
              <a:t>extends</a:t>
            </a:r>
            <a:r>
              <a:rPr lang="en-US" dirty="0">
                <a:latin typeface="Consolas"/>
                <a:cs typeface="Lucida Sans Unicode"/>
              </a:rPr>
              <a:t> Object {</a:t>
            </a:r>
            <a:endParaRPr lang="sk-SK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 dirty="0">
                <a:latin typeface="Consolas"/>
                <a:cs typeface="Lucida Sans Unicode"/>
              </a:rPr>
              <a:t> String   title;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>
                <a:latin typeface="Consolas"/>
                <a:cs typeface="Lucida Sans Unicode"/>
              </a:rPr>
              <a:t> String[] authors;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</a:t>
            </a:r>
            <a:r>
              <a:rPr lang="en-US" dirty="0">
                <a:latin typeface="Consolas"/>
                <a:cs typeface="Lucida Sans Unicode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int</a:t>
            </a:r>
            <a:r>
              <a:rPr lang="en-US">
                <a:latin typeface="Consolas"/>
                <a:cs typeface="Lucida Sans Unicode"/>
              </a:rPr>
              <a:t>      publicationYear;</a:t>
            </a:r>
            <a:endParaRPr lang="en-US">
              <a:solidFill>
                <a:srgbClr val="000000"/>
              </a:solidFill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b="1">
                <a:solidFill>
                  <a:srgbClr val="800080"/>
                </a:solidFill>
                <a:latin typeface="Consolas"/>
                <a:cs typeface="Lucida Sans Unicode"/>
              </a:rPr>
              <a:t>  private</a:t>
            </a:r>
            <a:r>
              <a:rPr lang="en-US">
                <a:latin typeface="Consolas"/>
                <a:cs typeface="Lucida Sans Unicode"/>
              </a:rPr>
              <a:t> String[] genres;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private double</a:t>
            </a:r>
            <a:r>
              <a:rPr lang="en-US" dirty="0">
                <a:latin typeface="Consolas"/>
                <a:cs typeface="Lucida Sans Unicode"/>
              </a:rPr>
              <a:t>   rating;</a:t>
            </a:r>
          </a:p>
          <a:p>
            <a:pPr marL="356870" lvl="0" indent="-35687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356870" indent="-356870"/>
            <a:endParaRPr lang="sk-SK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401" y="287672"/>
            <a:ext cx="7832222" cy="530225"/>
          </a:xfrm>
        </p:spPr>
        <p:txBody>
          <a:bodyPr/>
          <a:lstStyle/>
          <a:p>
            <a:r>
              <a:rPr lang="sk-SK" sz="3200" dirty="0"/>
              <a:t>Trieda ako obal pre viac premenných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indent="-356870">
              <a:buNone/>
            </a:pPr>
            <a:r>
              <a:rPr lang="en-US" b="1">
                <a:solidFill>
                  <a:srgbClr val="800080"/>
                </a:solidFill>
                <a:latin typeface="Consolas"/>
                <a:cs typeface="Lucida Sans Unicode"/>
              </a:rPr>
              <a:t>public class</a:t>
            </a:r>
            <a:r>
              <a:rPr lang="en-US">
                <a:latin typeface="Consolas"/>
                <a:cs typeface="Lucida Sans Unicode"/>
              </a:rPr>
              <a:t> Book </a:t>
            </a:r>
            <a:r>
              <a:rPr lang="en-US" b="1" strike="sngStrike">
                <a:solidFill>
                  <a:srgbClr val="800080"/>
                </a:solidFill>
                <a:latin typeface="Consolas"/>
                <a:cs typeface="Lucida Sans Unicode"/>
              </a:rPr>
              <a:t>extends</a:t>
            </a:r>
            <a:r>
              <a:rPr lang="en-US" strike="sngStrike" dirty="0">
                <a:latin typeface="Consolas"/>
                <a:cs typeface="Lucida Sans Unicode"/>
              </a:rPr>
              <a:t> Object</a:t>
            </a:r>
            <a:r>
              <a:rPr lang="en-US" dirty="0">
                <a:latin typeface="Consolas"/>
                <a:cs typeface="Lucida Sans Unicode"/>
              </a:rPr>
              <a:t> {</a:t>
            </a:r>
            <a:endParaRPr lang="sk-SK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String   title;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>
                <a:latin typeface="Consolas"/>
                <a:ea typeface="+mn-lt"/>
                <a:cs typeface="Lucida Sans Unicode"/>
              </a:rPr>
              <a:t> String[] authors;</a:t>
            </a:r>
            <a:endParaRPr lang="en-US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int</a:t>
            </a:r>
            <a:r>
              <a:rPr lang="en-US">
                <a:latin typeface="Consolas"/>
                <a:ea typeface="+mn-lt"/>
                <a:cs typeface="Lucida Sans Unicode"/>
              </a:rPr>
              <a:t>      publicationYear;</a:t>
            </a:r>
            <a:endParaRPr lang="en-US">
              <a:latin typeface="Consolas"/>
              <a:cs typeface="Lucida Sans Unicode"/>
            </a:endParaRPr>
          </a:p>
          <a:p>
            <a:pPr marL="356870" indent="-356870">
              <a:buNone/>
            </a:pPr>
            <a:r>
              <a:rPr lang="en-US" dirty="0"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</a:t>
            </a:r>
            <a:r>
              <a:rPr lang="en-US" dirty="0">
                <a:latin typeface="Consolas"/>
                <a:ea typeface="+mn-lt"/>
                <a:cs typeface="Lucida Sans Unicode"/>
              </a:rPr>
              <a:t> </a:t>
            </a:r>
            <a:r>
              <a:rPr lang="en-US">
                <a:latin typeface="Consolas"/>
                <a:ea typeface="+mn-lt"/>
                <a:cs typeface="Lucida Sans Unicode"/>
              </a:rPr>
              <a:t>String[] genres;</a:t>
            </a:r>
          </a:p>
          <a:p>
            <a:pPr marL="356870" indent="-356870">
              <a:buNone/>
            </a:pPr>
            <a:r>
              <a:rPr lang="en-US" dirty="0">
                <a:latin typeface="Consolas"/>
                <a:ea typeface="+mn-lt"/>
                <a:cs typeface="Lucida Sans Unicode"/>
              </a:rPr>
              <a:t> 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+mn-lt"/>
                <a:cs typeface="Lucida Sans Unicode"/>
              </a:rPr>
              <a:t>private double</a:t>
            </a:r>
            <a:r>
              <a:rPr lang="en-US" dirty="0">
                <a:latin typeface="Consolas"/>
                <a:ea typeface="+mn-lt"/>
                <a:cs typeface="Lucida Sans Unicode"/>
              </a:rPr>
              <a:t>   rating;</a:t>
            </a:r>
            <a:endParaRPr lang="en-US" dirty="0">
              <a:latin typeface="Consolas"/>
              <a:cs typeface="Lucida Sans Unicode"/>
            </a:endParaRPr>
          </a:p>
          <a:p>
            <a:pPr marL="356870" lvl="0" indent="-35687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356870" indent="-356870"/>
            <a:endParaRPr lang="sk-SK" dirty="0"/>
          </a:p>
        </p:txBody>
      </p:sp>
      <p:sp>
        <p:nvSpPr>
          <p:cNvPr id="4" name="Obdĺžniková bublina 3"/>
          <p:cNvSpPr/>
          <p:nvPr/>
        </p:nvSpPr>
        <p:spPr bwMode="auto">
          <a:xfrm>
            <a:off x="7289799" y="2350870"/>
            <a:ext cx="1680341" cy="830997"/>
          </a:xfrm>
          <a:prstGeom prst="wedgeRectCallout">
            <a:avLst>
              <a:gd name="adj1" fmla="val -100034"/>
              <a:gd name="adj2" fmla="val -129757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150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Nemu</a:t>
            </a:r>
            <a:r>
              <a:rPr lang="sk-SK" sz="2400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síme</a:t>
            </a:r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 písať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en-US" err="1">
                <a:cs typeface="Lucida Sans Unicode"/>
              </a:rPr>
              <a:t>Môžeme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vytvárať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nové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objeky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triedy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latin typeface="Courier New"/>
                <a:cs typeface="Lucida Sans Unicode"/>
              </a:rPr>
              <a:t>Book</a:t>
            </a:r>
            <a:r>
              <a:rPr lang="en-US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marL="356870" lvl="0" indent="-356870">
              <a:buNone/>
            </a:pPr>
            <a:endParaRPr lang="en-US" sz="2400" b="1" dirty="0">
              <a:solidFill>
                <a:srgbClr val="800080"/>
              </a:solidFill>
              <a:latin typeface="Courier New" pitchFamily="49"/>
            </a:endParaRPr>
          </a:p>
          <a:p>
            <a:pPr marL="356870" lvl="0" indent="-356870">
              <a:buNone/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</a:rPr>
              <a:t>public class</a:t>
            </a:r>
            <a:r>
              <a:rPr lang="en-US" sz="2400" dirty="0">
                <a:latin typeface="Consolas" panose="020B0609020204030204" pitchFamily="49" charset="0"/>
              </a:rPr>
              <a:t> Launcher {</a:t>
            </a:r>
          </a:p>
          <a:p>
            <a:pPr marL="356870" indent="-356870">
              <a:buNone/>
            </a:pPr>
            <a:r>
              <a:rPr lang="en-US" sz="2400" dirty="0">
                <a:latin typeface="Consolas"/>
                <a:cs typeface="Lucida Sans Unicode"/>
              </a:rPr>
              <a:t>  </a:t>
            </a:r>
            <a:r>
              <a:rPr lang="en-US" sz="2400" b="1" dirty="0">
                <a:solidFill>
                  <a:srgbClr val="800080"/>
                </a:solidFill>
                <a:latin typeface="Consolas"/>
                <a:cs typeface="Lucida Sans Unicode"/>
              </a:rPr>
              <a:t>public static void</a:t>
            </a:r>
            <a:r>
              <a:rPr lang="en-US" sz="2400" dirty="0">
                <a:latin typeface="Consolas"/>
                <a:cs typeface="Lucida Sans Unicode"/>
              </a:rPr>
              <a:t> main(String[] </a:t>
            </a:r>
            <a:r>
              <a:rPr lang="en-US" sz="2400" err="1">
                <a:latin typeface="Consolas"/>
                <a:cs typeface="Lucida Sans Unicode"/>
              </a:rPr>
              <a:t>args</a:t>
            </a:r>
            <a:r>
              <a:rPr lang="en-US" sz="2400" dirty="0">
                <a:latin typeface="Consolas"/>
                <a:cs typeface="Lucida Sans Unicode"/>
              </a:rPr>
              <a:t>) {</a:t>
            </a:r>
          </a:p>
          <a:p>
            <a:pPr marL="356870" indent="-356870">
              <a:buNone/>
            </a:pPr>
            <a:r>
              <a:rPr lang="en-US" sz="2400">
                <a:latin typeface="Consolas"/>
                <a:cs typeface="Lucida Sans Unicode"/>
              </a:rPr>
              <a:t>    Book theLittlePrince = </a:t>
            </a:r>
            <a:r>
              <a:rPr lang="en-US" sz="2400" b="1" dirty="0">
                <a:solidFill>
                  <a:srgbClr val="800080"/>
                </a:solidFill>
                <a:latin typeface="Consolas"/>
                <a:cs typeface="Lucida Sans Unicode"/>
              </a:rPr>
              <a:t>new</a:t>
            </a:r>
            <a:r>
              <a:rPr lang="en-US" sz="2400" dirty="0">
                <a:latin typeface="Consolas"/>
                <a:cs typeface="Lucida Sans Unicode"/>
              </a:rPr>
              <a:t> Book();</a:t>
            </a:r>
          </a:p>
          <a:p>
            <a:pPr marL="356870" indent="-356870">
              <a:buNone/>
            </a:pPr>
            <a:r>
              <a:rPr lang="en-US" sz="2400">
                <a:latin typeface="Consolas"/>
                <a:cs typeface="Lucida Sans Unicode"/>
              </a:rPr>
              <a:t>    Book effectiveJava = </a:t>
            </a:r>
            <a:r>
              <a:rPr lang="en-US" sz="2400" b="1">
                <a:solidFill>
                  <a:srgbClr val="800080"/>
                </a:solidFill>
                <a:latin typeface="Consolas"/>
                <a:cs typeface="Lucida Sans Unicode"/>
              </a:rPr>
              <a:t>new</a:t>
            </a:r>
            <a:r>
              <a:rPr lang="en-US" sz="2400">
                <a:latin typeface="Consolas"/>
                <a:cs typeface="Lucida Sans Unicode"/>
              </a:rPr>
              <a:t> Book();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    ...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  }   </a:t>
            </a:r>
          </a:p>
          <a:p>
            <a:pPr marL="356870" lvl="0" indent="-35687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F6D9396-5DD3-4413-91C6-CBD5AD8957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1550" y="4457700"/>
            <a:ext cx="1170991" cy="14595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E56CECF-901B-4E6F-915B-07B5C4C7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491" y="5749591"/>
            <a:ext cx="318076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Ale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dostaneme</a:t>
            </a:r>
            <a:r>
              <a:rPr lang="en-US" dirty="0">
                <a:latin typeface="Trebuchet MS" pitchFamily="34" charset="0"/>
              </a:rPr>
              <a:t> d</a:t>
            </a:r>
            <a:r>
              <a:rPr lang="sk-SK" dirty="0" err="1">
                <a:latin typeface="Trebuchet MS" pitchFamily="34" charset="0"/>
              </a:rPr>
              <a:t>áta</a:t>
            </a:r>
            <a:r>
              <a:rPr lang="sk-SK" dirty="0">
                <a:latin typeface="Trebuchet MS" pitchFamily="34" charset="0"/>
              </a:rPr>
              <a:t> do objektov</a:t>
            </a:r>
            <a:r>
              <a:rPr lang="en-US" dirty="0">
                <a:latin typeface="Trebuchet MS" pitchFamily="34" charset="0"/>
              </a:rPr>
              <a:t>?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9BA43-6C40-4EE1-ABA4-5D76BD0C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sk-SK" dirty="0"/>
              <a:t>ť dáta do objektov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AC96B6-D1E0-4197-BAB2-126C0EBE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2141556"/>
            <a:ext cx="8574505" cy="4435707"/>
          </a:xfrm>
        </p:spPr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robia</a:t>
            </a:r>
            <a:r>
              <a:rPr lang="en-US" dirty="0"/>
              <a:t> </a:t>
            </a:r>
            <a:r>
              <a:rPr lang="sk-SK" dirty="0"/>
              <a:t>iné objekty a triedy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dirty="0"/>
              <a:t>Konštruktory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cs-CZ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2000" dirty="0">
                <a:solidFill>
                  <a:srgbClr val="2A00FF"/>
                </a:solidFill>
                <a:latin typeface="Consolas" panose="020B0609020204030204" pitchFamily="49" charset="0"/>
              </a:rPr>
              <a:t>"Java"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	Color c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Color(100, 200, 100);</a:t>
            </a:r>
            <a:endParaRPr lang="cs-CZ" sz="2400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Metódy</a:t>
            </a:r>
            <a:endParaRPr lang="en-US" dirty="0"/>
          </a:p>
          <a:p>
            <a:pPr marL="625475" lvl="1" indent="0"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franklin.setX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(100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franklin.getX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sb.append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2000" dirty="0">
                <a:solidFill>
                  <a:srgbClr val="2A00FF"/>
                </a:solidFill>
                <a:latin typeface="Consolas" panose="020B0609020204030204" pitchFamily="49" charset="0"/>
              </a:rPr>
              <a:t>'a'</a:t>
            </a:r>
            <a:r>
              <a:rPr lang="cs-CZ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72E3152-E7F7-9E42-BE24-C9AD877F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144" y="1412688"/>
            <a:ext cx="4981711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Čo robia slovíčka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public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 private</a:t>
            </a:r>
            <a:r>
              <a:rPr lang="sk-SK" dirty="0">
                <a:latin typeface="Trebuchet MS" pitchFamily="34" charset="0"/>
              </a:rPr>
              <a:t>? 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6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Zapúzdrenie</a:t>
            </a:r>
            <a:r>
              <a:rPr lang="sk-SK" dirty="0"/>
              <a:t> </a:t>
            </a:r>
            <a:r>
              <a:rPr lang="en-US" dirty="0"/>
              <a:t>(Encapsulation)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80521" cy="5300326"/>
          </a:xfrm>
        </p:spPr>
        <p:txBody>
          <a:bodyPr/>
          <a:lstStyle/>
          <a:p>
            <a:pPr lvl="0"/>
            <a:r>
              <a:rPr lang="sk-SK" b="1" dirty="0">
                <a:solidFill>
                  <a:srgbClr val="FF0000"/>
                </a:solidFill>
              </a:rPr>
              <a:t>Zabraňuje</a:t>
            </a:r>
            <a:r>
              <a:rPr lang="sk-SK" dirty="0"/>
              <a:t> priamemu prístupu k dátam </a:t>
            </a:r>
            <a:r>
              <a:rPr lang="en-US" dirty="0"/>
              <a:t>(</a:t>
            </a:r>
            <a:r>
              <a:rPr lang="sk-SK" dirty="0"/>
              <a:t>vnútorným častiam</a:t>
            </a:r>
            <a:r>
              <a:rPr lang="en-US" dirty="0"/>
              <a:t>) </a:t>
            </a:r>
            <a:r>
              <a:rPr lang="sk-SK" dirty="0"/>
              <a:t>objektu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sk-SK" b="1" dirty="0" err="1">
                <a:solidFill>
                  <a:srgbClr val="FF0000"/>
                </a:solidFill>
              </a:rPr>
              <a:t>áta</a:t>
            </a:r>
            <a:r>
              <a:rPr lang="sk-SK" b="1" dirty="0">
                <a:solidFill>
                  <a:srgbClr val="FF0000"/>
                </a:solidFill>
              </a:rPr>
              <a:t> a metódy</a:t>
            </a:r>
            <a:r>
              <a:rPr lang="sk-SK" dirty="0"/>
              <a:t>, ktoré s nimi pracujú, sú spolu.</a:t>
            </a:r>
          </a:p>
          <a:p>
            <a:pPr lvl="0"/>
            <a:r>
              <a:rPr lang="sk-SK" dirty="0"/>
              <a:t>Každý objekt navonok sprístupňuje rozhranie </a:t>
            </a:r>
            <a:r>
              <a:rPr lang="en-US" dirty="0"/>
              <a:t>(=met</a:t>
            </a:r>
            <a:r>
              <a:rPr lang="sk-SK" dirty="0"/>
              <a:t>ódy</a:t>
            </a:r>
            <a:r>
              <a:rPr lang="en-US" dirty="0"/>
              <a:t>)</a:t>
            </a:r>
            <a:r>
              <a:rPr lang="sk-SK" dirty="0"/>
              <a:t>, pomocou ktorého (a nijako inak) sa s objektom pracuje.</a:t>
            </a:r>
          </a:p>
          <a:p>
            <a:pPr lvl="1"/>
            <a:r>
              <a:rPr lang="sk-SK" dirty="0"/>
              <a:t>o</a:t>
            </a:r>
            <a:r>
              <a:rPr lang="en-US" dirty="0" err="1"/>
              <a:t>bjekty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b="1" dirty="0" err="1"/>
              <a:t>zodpovedné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 err="1"/>
              <a:t>konzistentn</a:t>
            </a:r>
            <a:r>
              <a:rPr lang="sk-SK" dirty="0"/>
              <a:t>ý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inštančných</a:t>
            </a:r>
            <a:r>
              <a:rPr lang="en-US" dirty="0"/>
              <a:t> </a:t>
            </a:r>
            <a:r>
              <a:rPr lang="en-US" dirty="0" err="1"/>
              <a:t>premenných</a:t>
            </a:r>
            <a:endParaRPr lang="en-US" dirty="0"/>
          </a:p>
          <a:p>
            <a:pPr lvl="1"/>
            <a:r>
              <a:rPr lang="sk-SK" dirty="0"/>
              <a:t>s</a:t>
            </a:r>
            <a:r>
              <a:rPr lang="en-US" dirty="0"/>
              <a:t> </a:t>
            </a:r>
            <a:r>
              <a:rPr lang="en-US" dirty="0" err="1"/>
              <a:t>objektami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rozprávať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 err="1"/>
              <a:t>iba</a:t>
            </a:r>
            <a:r>
              <a:rPr lang="en-US" b="1" dirty="0"/>
              <a:t> </a:t>
            </a:r>
            <a:r>
              <a:rPr lang="en-US" b="1" dirty="0" err="1"/>
              <a:t>cez</a:t>
            </a:r>
            <a:r>
              <a:rPr lang="en-US" b="1" dirty="0"/>
              <a:t> </a:t>
            </a:r>
            <a:r>
              <a:rPr lang="en-US" b="1" dirty="0" err="1"/>
              <a:t>ich</a:t>
            </a:r>
            <a:r>
              <a:rPr lang="en-US" b="1" dirty="0"/>
              <a:t> </a:t>
            </a:r>
            <a:r>
              <a:rPr lang="en-US" b="1" dirty="0" err="1"/>
              <a:t>metódy</a:t>
            </a:r>
            <a:endParaRPr lang="sk-SK" b="1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3132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Setter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err="1">
                <a:solidFill>
                  <a:srgbClr val="FF0000"/>
                </a:solidFill>
              </a:rPr>
              <a:t>Setter</a:t>
            </a:r>
            <a:r>
              <a:rPr lang="sk-SK" sz="2400" dirty="0"/>
              <a:t> = metóda na nastavenie hodnoty inštančnej premennej</a:t>
            </a:r>
          </a:p>
          <a:p>
            <a:r>
              <a:rPr lang="sk-SK" sz="2400" dirty="0"/>
              <a:t>Vie meniť hodnoty privátnym inštančným premenným</a:t>
            </a:r>
          </a:p>
          <a:p>
            <a:r>
              <a:rPr lang="sk-SK" sz="2400" dirty="0"/>
              <a:t>Môže vykonávať kontroly</a:t>
            </a:r>
          </a:p>
          <a:p>
            <a:r>
              <a:rPr lang="sk-SK" sz="2400" dirty="0"/>
              <a:t>Ak sa jej nová hodnota nepáči, môže zmenu odmietnuť, vypísať hlášku alebo hocičo iné..</a:t>
            </a:r>
          </a:p>
          <a:p>
            <a:endParaRPr lang="sk-SK" sz="2400" dirty="0"/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public 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setPremenná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</a:t>
            </a:r>
            <a:r>
              <a:rPr lang="en-US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Getter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solidFill>
                  <a:srgbClr val="FF0000"/>
                </a:solidFill>
              </a:rPr>
              <a:t>Getter</a:t>
            </a:r>
            <a:r>
              <a:rPr lang="sk-SK" sz="2400" dirty="0"/>
              <a:t> = metóda na vrátenie hodnoty inštančnej premennej</a:t>
            </a:r>
          </a:p>
          <a:p>
            <a:r>
              <a:rPr lang="sk-SK" sz="2400" dirty="0"/>
              <a:t>Vie čítať hodnoty privátnych inštančných premenných</a:t>
            </a:r>
          </a:p>
          <a:p>
            <a:r>
              <a:rPr lang="sk-SK" sz="2400" dirty="0"/>
              <a:t>Nemusíme sprístupniť všetky</a:t>
            </a:r>
          </a:p>
          <a:p>
            <a:pPr lvl="1">
              <a:buNone/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>
              <a:buNone/>
            </a:pP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public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getPremenná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(){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return </a:t>
            </a:r>
            <a:r>
              <a:rPr lang="en-US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.premenná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  <a:p>
            <a:r>
              <a:rPr lang="sk-SK" sz="2400" dirty="0" err="1"/>
              <a:t>Settery</a:t>
            </a:r>
            <a:r>
              <a:rPr lang="sk-SK" sz="2400" dirty="0"/>
              <a:t> a </a:t>
            </a:r>
            <a:r>
              <a:rPr lang="sk-SK" sz="2400" dirty="0" err="1"/>
              <a:t>gettery</a:t>
            </a:r>
            <a:r>
              <a:rPr lang="sk-SK" sz="2400" dirty="0"/>
              <a:t> nám vie vygenerovať </a:t>
            </a:r>
            <a:r>
              <a:rPr lang="sk-SK" sz="2400" dirty="0" err="1"/>
              <a:t>Eclipse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 err="1"/>
              <a:t>Source</a:t>
            </a:r>
            <a:r>
              <a:rPr lang="sk-SK" sz="2000" dirty="0"/>
              <a:t> -&gt; </a:t>
            </a:r>
            <a:r>
              <a:rPr lang="sk-SK" sz="2000" dirty="0" err="1"/>
              <a:t>Generate</a:t>
            </a:r>
            <a:r>
              <a:rPr lang="sk-SK" sz="2000" dirty="0"/>
              <a:t> </a:t>
            </a:r>
            <a:r>
              <a:rPr lang="sk-SK" sz="2000" dirty="0" err="1"/>
              <a:t>Getters</a:t>
            </a:r>
            <a:r>
              <a:rPr lang="sk-SK" sz="2000" dirty="0"/>
              <a:t> and </a:t>
            </a:r>
            <a:r>
              <a:rPr lang="sk-SK" sz="2000" dirty="0" err="1"/>
              <a:t>Setters</a:t>
            </a:r>
            <a:endParaRPr lang="sk-SK" sz="2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DF2FE-20DE-476E-BAED-F1C37F3E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/>
                <a:ea typeface="Verdana"/>
              </a:rPr>
              <a:t>Knižnica</a:t>
            </a:r>
            <a:endParaRPr lang="sk-SK" dirty="0" err="1"/>
          </a:p>
        </p:txBody>
      </p:sp>
      <p:pic>
        <p:nvPicPr>
          <p:cNvPr id="102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A9128D43-97C5-448F-885B-EB457019C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77" b="877"/>
          <a:stretch/>
        </p:blipFill>
        <p:spPr bwMode="auto">
          <a:xfrm>
            <a:off x="304799" y="1457324"/>
            <a:ext cx="8290379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420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EB182-C257-4659-840C-1806E170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Setter</a:t>
            </a:r>
            <a:r>
              <a:rPr lang="sk-SK" dirty="0"/>
              <a:t>, </a:t>
            </a:r>
            <a:r>
              <a:rPr lang="sk-SK" dirty="0" err="1"/>
              <a:t>getter</a:t>
            </a:r>
            <a:r>
              <a:rPr lang="sk-SK" dirty="0"/>
              <a:t> a referencie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948C80-8DA5-4EDE-A55C-067A2D13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 err="1">
                <a:solidFill>
                  <a:srgbClr val="000000"/>
                </a:solidFill>
                <a:latin typeface="Consolas"/>
                <a:cs typeface="Lucida Sans Unicode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[] 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getAuthors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0055"/>
                </a:solidFill>
                <a:latin typeface="Consolas"/>
                <a:cs typeface="Lucida Sans Unicode"/>
              </a:rPr>
              <a:t>	</a:t>
            </a: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>
                <a:solidFill>
                  <a:srgbClr val="0000C0"/>
                </a:solidFill>
                <a:latin typeface="Consolas"/>
                <a:cs typeface="Lucida Sans Unicode"/>
              </a:rPr>
              <a:t>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 err="1">
                <a:solidFill>
                  <a:srgbClr val="000000"/>
                </a:solidFill>
                <a:latin typeface="Consolas"/>
                <a:cs typeface="Lucida Sans Unicode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[] 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getAuthors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0055"/>
                </a:solidFill>
                <a:latin typeface="Consolas"/>
                <a:cs typeface="Lucida Sans Unicode"/>
              </a:rPr>
              <a:t>	</a:t>
            </a:r>
            <a:r>
              <a:rPr lang="sk-SK" sz="2400" err="1">
                <a:solidFill>
                  <a:srgbClr val="7F0055"/>
                </a:solidFill>
                <a:latin typeface="Consolas"/>
                <a:cs typeface="Lucida Sans Unicode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nsolas"/>
                <a:cs typeface="Lucida Sans Unicode"/>
              </a:rPr>
              <a:t> </a:t>
            </a:r>
            <a:r>
              <a:rPr lang="sk-SK" sz="2400">
                <a:solidFill>
                  <a:srgbClr val="0000C0"/>
                </a:solidFill>
                <a:latin typeface="Consolas"/>
                <a:cs typeface="Lucida Sans Unicode"/>
              </a:rPr>
              <a:t>authors</a:t>
            </a:r>
            <a:r>
              <a:rPr lang="sk-SK" sz="2400">
                <a:solidFill>
                  <a:srgbClr val="000000"/>
                </a:solidFill>
                <a:latin typeface="Consolas"/>
                <a:cs typeface="Lucida Sans Unicode"/>
              </a:rPr>
              <a:t>.clone();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k-SK" sz="2400" dirty="0">
              <a:latin typeface="Consolas" panose="020B0609020204030204" pitchFamily="49" charset="0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3E3AC55-6E27-4978-885F-0C603C9CD4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7124" y="2181225"/>
            <a:ext cx="2105025" cy="866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7DAD13-C78B-462F-A1D3-29523C96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1781740"/>
            <a:ext cx="3614445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átenie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</a:t>
            </a:r>
            <a:r>
              <a:rPr lang="en-US" dirty="0" err="1">
                <a:latin typeface="Trebuchet MS" pitchFamily="34" charset="0"/>
              </a:rPr>
              <a:t>rencie</a:t>
            </a:r>
            <a:r>
              <a:rPr lang="sk-SK" dirty="0">
                <a:latin typeface="Trebuchet MS" pitchFamily="34" charset="0"/>
              </a:rPr>
              <a:t> na pole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naru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šuje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princíp </a:t>
            </a:r>
            <a:r>
              <a:rPr lang="sk-SK" dirty="0" err="1">
                <a:latin typeface="Trebuchet MS" pitchFamily="34" charset="0"/>
              </a:rPr>
              <a:t>zapúzdrenia</a:t>
            </a:r>
            <a:r>
              <a:rPr lang="en-US" dirty="0">
                <a:latin typeface="Trebuchet MS" pitchFamily="34" charset="0"/>
              </a:rPr>
              <a:t>!</a:t>
            </a:r>
          </a:p>
          <a:p>
            <a:pPr algn="ctr"/>
            <a:endParaRPr lang="en-US" dirty="0">
              <a:latin typeface="Trebuchet MS" pitchFamily="34" charset="0"/>
            </a:endParaRPr>
          </a:p>
          <a:p>
            <a:pPr algn="ctr"/>
            <a:r>
              <a:rPr lang="en-US" dirty="0" err="1">
                <a:latin typeface="Trebuchet MS" pitchFamily="34" charset="0"/>
              </a:rPr>
              <a:t>Obsah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en-US" dirty="0" err="1">
                <a:latin typeface="Trebuchet MS" pitchFamily="34" charset="0"/>
              </a:rPr>
              <a:t>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meni</a:t>
            </a:r>
            <a:r>
              <a:rPr lang="sk-SK" dirty="0">
                <a:latin typeface="Trebuchet MS" pitchFamily="34" charset="0"/>
              </a:rPr>
              <a:t>ť nemožno, vrátenie referencie na </a:t>
            </a:r>
            <a:r>
              <a:rPr lang="sk-SK" dirty="0" err="1">
                <a:latin typeface="Consolas" panose="020B0609020204030204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je OK.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5122" name="Picture 2" descr="http://www.freepngimg.com/download/ok/11-2-ok-picture.png">
            <a:extLst>
              <a:ext uri="{FF2B5EF4-FFF2-40B4-BE49-F238E27FC236}">
                <a16:creationId xmlns:a16="http://schemas.microsoft.com/office/drawing/2014/main" id="{81444638-9D58-4CCC-88DB-FFE8DD0F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03" y="4747987"/>
            <a:ext cx="13062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602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Doteraz známy aj ako „</a:t>
            </a:r>
            <a:r>
              <a:rPr lang="sk-SK" dirty="0" err="1"/>
              <a:t>inicializačná</a:t>
            </a:r>
            <a:r>
              <a:rPr lang="sk-SK" dirty="0"/>
              <a:t> metóda“</a:t>
            </a:r>
          </a:p>
          <a:p>
            <a:r>
              <a:rPr lang="sk-SK" dirty="0"/>
              <a:t>Môže mať žiaden alebo viac parametrov</a:t>
            </a:r>
          </a:p>
          <a:p>
            <a:r>
              <a:rPr lang="sk-SK" dirty="0"/>
              <a:t>Môžeme ich mať viac v jednej triede</a:t>
            </a:r>
          </a:p>
          <a:p>
            <a:pPr lvl="1"/>
            <a:r>
              <a:rPr lang="sk-SK" dirty="0"/>
              <a:t>musia sa líšiť počtom alebo typmi parametrov</a:t>
            </a:r>
          </a:p>
          <a:p>
            <a:r>
              <a:rPr lang="sk-SK" dirty="0"/>
              <a:t>Volá sa cez </a:t>
            </a:r>
            <a:r>
              <a:rPr lang="sk-SK" b="1" dirty="0">
                <a:solidFill>
                  <a:srgbClr val="800080"/>
                </a:solidFill>
                <a:latin typeface="Courier New" pitchFamily="49"/>
              </a:rPr>
              <a:t>new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solidFill>
                <a:srgbClr val="00000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adresar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"C:/Windows"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adresar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"system.ini"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630237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 sc =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Scanner(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lvl="0">
              <a:buClr>
                <a:srgbClr val="003366"/>
              </a:buClr>
              <a:buSzPct val="140000"/>
              <a:buNone/>
            </a:pPr>
            <a:endParaRPr lang="sk-SK" sz="24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Každý konštruktor</a:t>
            </a:r>
          </a:p>
          <a:p>
            <a:pPr lvl="1"/>
            <a:r>
              <a:rPr lang="sk-SK" dirty="0"/>
              <a:t>vytvára objekt podľa šablóny - triedy</a:t>
            </a:r>
          </a:p>
          <a:p>
            <a:pPr lvl="1"/>
            <a:r>
              <a:rPr lang="sk-SK" dirty="0"/>
              <a:t>napĺňa inštančné premenné hodnotami</a:t>
            </a:r>
          </a:p>
          <a:p>
            <a:endParaRPr lang="sk-SK" dirty="0"/>
          </a:p>
          <a:p>
            <a:r>
              <a:rPr lang="sk-SK" dirty="0"/>
              <a:t>Programátorom napísané konštruktory môžu nastaviť vhodnejšie inicializačné hodnoty ako default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Meno má rovnaké ako meno triedy v ktorej sa nachádza</a:t>
            </a:r>
            <a:endParaRPr lang="sk-SK"/>
          </a:p>
          <a:p>
            <a:pPr marL="356870" indent="-356870"/>
            <a:r>
              <a:rPr lang="sk-SK" dirty="0">
                <a:cs typeface="Lucida Sans Unicode"/>
              </a:rPr>
              <a:t>Nepíšeme návratový typ, nemá žiaden </a:t>
            </a:r>
            <a:r>
              <a:rPr lang="sk-SK" b="1" err="1">
                <a:solidFill>
                  <a:srgbClr val="800080"/>
                </a:solidFill>
                <a:latin typeface="Courier New"/>
                <a:cs typeface="Lucida Sans Unicode"/>
              </a:rPr>
              <a:t>return</a:t>
            </a:r>
            <a:endParaRPr lang="sk-SK" b="1">
              <a:solidFill>
                <a:srgbClr val="800080"/>
              </a:solidFill>
              <a:latin typeface="Courier New"/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</a:t>
            </a:r>
            <a:r>
              <a:rPr lang="en-US" sz="2400" b="1" strike="sngStrike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Book(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...parametre...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</a:t>
            </a:r>
            <a:r>
              <a:rPr lang="en-US" sz="2400" b="1" strike="sngStrike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return 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356870" indent="-356870"/>
            <a:endParaRPr lang="sk-SK" b="1" dirty="0">
              <a:solidFill>
                <a:srgbClr val="800080"/>
              </a:solidFill>
              <a:latin typeface="Courier New" pitchFamily="49"/>
            </a:endParaRPr>
          </a:p>
          <a:p>
            <a:pPr marL="356870" indent="-356870"/>
            <a:endParaRPr lang="sk-SK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54BB521-2062-44EA-ABC9-FA45B4C9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116" y="5882941"/>
            <a:ext cx="135555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Ukážka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 bwMode="auto">
          <a:xfrm>
            <a:off x="878191" y="4581055"/>
            <a:ext cx="3385996" cy="932507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Pravidlá na zapamätanie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Každá trieda </a:t>
            </a:r>
            <a:r>
              <a:rPr lang="sk-SK" b="1" dirty="0"/>
              <a:t>má aspoň jeden konštruktor</a:t>
            </a:r>
            <a:endParaRPr lang="sk-SK"/>
          </a:p>
          <a:p>
            <a:pPr marL="356870" indent="-356870"/>
            <a:r>
              <a:rPr lang="sk-SK" dirty="0">
                <a:solidFill>
                  <a:srgbClr val="FF0000"/>
                </a:solidFill>
              </a:rPr>
              <a:t>Ak nie je žiaden konštruktor napísaný programátorom</a:t>
            </a:r>
            <a:r>
              <a:rPr lang="sk-SK" dirty="0"/>
              <a:t>, doplní sa neviditeľný implicitný konštruktor: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solidFill>
                <a:srgbClr val="00000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6" name="Obdĺžniková bublina 5"/>
          <p:cNvSpPr/>
          <p:nvPr/>
        </p:nvSpPr>
        <p:spPr bwMode="auto">
          <a:xfrm>
            <a:off x="5441134" y="3874870"/>
            <a:ext cx="3241140" cy="1200329"/>
          </a:xfrm>
          <a:prstGeom prst="wedgeRectCallout">
            <a:avLst>
              <a:gd name="adj1" fmla="val -89957"/>
              <a:gd name="adj2" fmla="val 30203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150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Takto by vyzeral implicitný konštruktor keby ho bolo vidieť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Vieme ho generovať z </a:t>
            </a:r>
            <a:r>
              <a:rPr lang="sk-SK" dirty="0" err="1"/>
              <a:t>Eclipsu</a:t>
            </a:r>
            <a:endParaRPr lang="sk-SK" dirty="0"/>
          </a:p>
          <a:p>
            <a:pPr lvl="1"/>
            <a:r>
              <a:rPr lang="sk-SK" dirty="0" err="1"/>
              <a:t>Source</a:t>
            </a:r>
            <a:r>
              <a:rPr lang="sk-SK" dirty="0"/>
              <a:t> -&gt; </a:t>
            </a:r>
            <a:r>
              <a:rPr lang="sk-SK" dirty="0" err="1"/>
              <a:t>Generate</a:t>
            </a:r>
            <a:r>
              <a:rPr lang="sk-SK" dirty="0"/>
              <a:t> </a:t>
            </a:r>
            <a:r>
              <a:rPr lang="sk-SK" dirty="0" err="1"/>
              <a:t>Constructor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fields</a:t>
            </a:r>
            <a:endParaRPr lang="sk-SK" dirty="0"/>
          </a:p>
          <a:p>
            <a:pPr lvl="0"/>
            <a:r>
              <a:rPr lang="sk-SK" dirty="0"/>
              <a:t>Ak máme vytvorený konštruktor s parametrami, implicitný konštruktor </a:t>
            </a:r>
            <a:r>
              <a:rPr lang="sk-SK" dirty="0">
                <a:solidFill>
                  <a:srgbClr val="FF0000"/>
                </a:solidFill>
              </a:rPr>
              <a:t>sa nedopĺňa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ak aj potom chceme používať konštruktor bez parametrov, musíme si ho vytvoriť explicitne!</a:t>
            </a:r>
          </a:p>
          <a:p>
            <a:endParaRPr lang="en-US" dirty="0"/>
          </a:p>
          <a:p>
            <a:r>
              <a:rPr lang="sk-SK" dirty="0"/>
              <a:t>Konštruktor môže volať iný svoj konštruktor</a:t>
            </a:r>
          </a:p>
          <a:p>
            <a:pPr lvl="1"/>
            <a:r>
              <a:rPr lang="en-US" dirty="0" err="1"/>
              <a:t>mus</a:t>
            </a:r>
            <a:r>
              <a:rPr lang="sk-SK" dirty="0"/>
              <a:t>í to byť ale prvý príkaz konštruktora</a:t>
            </a:r>
          </a:p>
          <a:p>
            <a:pPr lvl="1"/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</a:rPr>
              <a:t>t</a:t>
            </a:r>
            <a:r>
              <a:rPr lang="sk-SK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his</a:t>
            </a:r>
            <a:r>
              <a:rPr lang="en-US" dirty="0">
                <a:latin typeface="Consolas" panose="020B0609020204030204" pitchFamily="49" charset="0"/>
              </a:rPr>
              <a:t>(…parameter…)</a:t>
            </a:r>
            <a:endParaRPr lang="sk-SK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7201" y="287672"/>
            <a:ext cx="7273422" cy="53022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Napĺňanie priamym prístupom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Najhorší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neodporúčaný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prístup</a:t>
            </a:r>
            <a:endParaRPr lang="en-US" dirty="0"/>
          </a:p>
          <a:p>
            <a:pPr lvl="1"/>
            <a:r>
              <a:rPr lang="sk-SK" dirty="0"/>
              <a:t>z</a:t>
            </a:r>
            <a:r>
              <a:rPr lang="en-US" dirty="0" err="1"/>
              <a:t>mažeme</a:t>
            </a:r>
            <a:r>
              <a:rPr lang="en-US" dirty="0"/>
              <a:t> </a:t>
            </a:r>
            <a:r>
              <a:rPr lang="en-US" dirty="0" err="1"/>
              <a:t>ochranu</a:t>
            </a:r>
            <a:r>
              <a:rPr lang="en-US" dirty="0"/>
              <a:t> in</a:t>
            </a:r>
            <a:r>
              <a:rPr lang="sk-SK" dirty="0" err="1"/>
              <a:t>štančných</a:t>
            </a:r>
            <a:r>
              <a:rPr lang="sk-SK" dirty="0"/>
              <a:t> premenných:</a:t>
            </a:r>
            <a:r>
              <a:rPr lang="en-US" dirty="0"/>
              <a:t> </a:t>
            </a:r>
            <a:r>
              <a:rPr lang="en-US" b="1" dirty="0">
                <a:solidFill>
                  <a:srgbClr val="800080"/>
                </a:solidFill>
                <a:latin typeface="Courier New" pitchFamily="49"/>
              </a:rPr>
              <a:t>private</a:t>
            </a:r>
          </a:p>
          <a:p>
            <a:pPr lvl="1"/>
            <a:r>
              <a:rPr lang="en-US" dirty="0" err="1"/>
              <a:t>pristupujeme</a:t>
            </a:r>
            <a:r>
              <a:rPr lang="en-US" dirty="0"/>
              <a:t> do </a:t>
            </a:r>
            <a:r>
              <a:rPr lang="en-US" dirty="0" err="1"/>
              <a:t>vnútra</a:t>
            </a:r>
            <a:r>
              <a:rPr lang="en-US" dirty="0"/>
              <a:t> </a:t>
            </a:r>
            <a:r>
              <a:rPr lang="en-US" dirty="0" err="1"/>
              <a:t>objektu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</a:t>
            </a:r>
            <a:r>
              <a:rPr lang="en-US" dirty="0" err="1"/>
              <a:t>bodku</a:t>
            </a:r>
            <a:r>
              <a:rPr lang="en-US" dirty="0"/>
              <a:t> </a:t>
            </a:r>
            <a:r>
              <a:rPr lang="en-US" dirty="0" err="1"/>
              <a:t>nasledovanú</a:t>
            </a:r>
            <a:r>
              <a:rPr lang="en-US" dirty="0"/>
              <a:t> </a:t>
            </a:r>
            <a:r>
              <a:rPr lang="en-US" dirty="0" err="1"/>
              <a:t>názvom</a:t>
            </a:r>
            <a:r>
              <a:rPr lang="en-US" dirty="0"/>
              <a:t> </a:t>
            </a:r>
            <a:r>
              <a:rPr lang="en-US" dirty="0" err="1"/>
              <a:t>inštančnej</a:t>
            </a:r>
            <a:r>
              <a:rPr lang="en-US" dirty="0"/>
              <a:t> </a:t>
            </a:r>
            <a:r>
              <a:rPr lang="en-US" dirty="0" err="1"/>
              <a:t>premennej</a:t>
            </a:r>
            <a:endParaRPr lang="sk-SK" dirty="0"/>
          </a:p>
          <a:p>
            <a:r>
              <a:rPr lang="sk-SK" dirty="0"/>
              <a:t>Kým na to nemáme pádne dôvody, </a:t>
            </a:r>
            <a:r>
              <a:rPr lang="sk-SK" sz="3600" b="1" dirty="0">
                <a:solidFill>
                  <a:srgbClr val="FF0000"/>
                </a:solidFill>
              </a:rPr>
              <a:t>nikdy</a:t>
            </a:r>
            <a:r>
              <a:rPr lang="sk-SK" dirty="0"/>
              <a:t> to nerobíme pretože:</a:t>
            </a:r>
          </a:p>
          <a:p>
            <a:pPr lvl="1"/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objekty</a:t>
            </a:r>
            <a:r>
              <a:rPr lang="en-US" sz="2000" dirty="0"/>
              <a:t> </a:t>
            </a:r>
            <a:r>
              <a:rPr lang="en-US" sz="2000" dirty="0" err="1"/>
              <a:t>nedokážu</a:t>
            </a:r>
            <a:r>
              <a:rPr lang="en-US" sz="2000" dirty="0"/>
              <a:t> </a:t>
            </a:r>
            <a:r>
              <a:rPr lang="en-US" sz="2000" dirty="0" err="1"/>
              <a:t>ochrániť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premenné</a:t>
            </a:r>
            <a:endParaRPr lang="en-US" sz="2000" dirty="0"/>
          </a:p>
          <a:p>
            <a:pPr lvl="1"/>
            <a:r>
              <a:rPr lang="en-US" sz="2000" dirty="0" err="1"/>
              <a:t>vyladená</a:t>
            </a:r>
            <a:r>
              <a:rPr lang="en-US" sz="2000" dirty="0"/>
              <a:t> </a:t>
            </a:r>
            <a:r>
              <a:rPr lang="en-US" sz="2000" dirty="0" err="1"/>
              <a:t>trieda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stať</a:t>
            </a:r>
            <a:r>
              <a:rPr lang="en-US" sz="2000" dirty="0"/>
              <a:t> </a:t>
            </a:r>
            <a:r>
              <a:rPr lang="en-US" sz="2000" dirty="0" err="1"/>
              <a:t>nestabilnou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nevhodnom</a:t>
            </a:r>
            <a:r>
              <a:rPr lang="en-US" sz="2000" dirty="0"/>
              <a:t> </a:t>
            </a:r>
            <a:r>
              <a:rPr lang="en-US" sz="2000" dirty="0" err="1"/>
              <a:t>použití</a:t>
            </a:r>
            <a:endParaRPr lang="en-US" sz="2000" dirty="0"/>
          </a:p>
          <a:p>
            <a:pPr lvl="1"/>
            <a:r>
              <a:rPr lang="en-US" sz="2000" dirty="0" err="1"/>
              <a:t>používateľ</a:t>
            </a:r>
            <a:r>
              <a:rPr lang="en-US" sz="2000" dirty="0"/>
              <a:t> </a:t>
            </a:r>
            <a:r>
              <a:rPr lang="en-US" sz="2000" dirty="0" err="1"/>
              <a:t>metódy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ovládať</a:t>
            </a:r>
            <a:r>
              <a:rPr lang="en-US" sz="2000" dirty="0"/>
              <a:t> </a:t>
            </a:r>
            <a:r>
              <a:rPr lang="en-US" sz="2000" dirty="0" err="1"/>
              <a:t>vnútornú</a:t>
            </a:r>
            <a:r>
              <a:rPr lang="en-US" sz="2000" dirty="0"/>
              <a:t> </a:t>
            </a:r>
            <a:r>
              <a:rPr lang="en-US" sz="2000" dirty="0" err="1"/>
              <a:t>logiku</a:t>
            </a:r>
            <a:r>
              <a:rPr lang="en-US" sz="2000" dirty="0"/>
              <a:t> </a:t>
            </a:r>
            <a:r>
              <a:rPr lang="en-US" sz="2000" dirty="0" err="1"/>
              <a:t>triedy</a:t>
            </a:r>
            <a:r>
              <a:rPr lang="en-US" sz="2000" dirty="0"/>
              <a:t>, aby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ju</a:t>
            </a:r>
            <a:r>
              <a:rPr lang="en-US" sz="2000" dirty="0"/>
              <a:t> </a:t>
            </a:r>
            <a:r>
              <a:rPr lang="en-US" sz="2000" dirty="0" err="1"/>
              <a:t>odvážil</a:t>
            </a:r>
            <a:r>
              <a:rPr lang="en-US" sz="2000" dirty="0"/>
              <a:t> </a:t>
            </a:r>
            <a:r>
              <a:rPr lang="en-US" sz="2000" dirty="0" err="1"/>
              <a:t>používať</a:t>
            </a:r>
            <a:r>
              <a:rPr lang="en-US" sz="2000" dirty="0"/>
              <a:t> bez </a:t>
            </a:r>
            <a:r>
              <a:rPr lang="en-US" sz="2000" dirty="0" err="1"/>
              <a:t>obavy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utrpí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vlastný</a:t>
            </a:r>
            <a:r>
              <a:rPr lang="en-US" sz="2000" dirty="0"/>
              <a:t> program</a:t>
            </a:r>
          </a:p>
          <a:p>
            <a:endParaRPr lang="sk-SK" dirty="0"/>
          </a:p>
          <a:p>
            <a:pPr lvl="1"/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3E8CA90-8926-4352-B6D9-6C20BE9D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064" y="3228945"/>
            <a:ext cx="135555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Ukážka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Vytvárame zoznam kníh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Chceme uchovávať veľa kníh</a:t>
            </a:r>
            <a:endParaRPr lang="sk-SK" dirty="0"/>
          </a:p>
          <a:p>
            <a:pPr marL="356870" indent="-356870"/>
            <a:r>
              <a:rPr lang="sk-SK" dirty="0"/>
              <a:t>Pozor na prvoplánové riešenia: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BooksTest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static void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main(String[] </a:t>
            </a:r>
            <a:r>
              <a:rPr lang="en-US" sz="2000" err="1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  Book[] knihy = </a:t>
            </a:r>
            <a:r>
              <a:rPr lang="en-US" sz="2000" b="1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Book[4];</a:t>
            </a:r>
            <a:endParaRPr lang="sk-SK" sz="2000">
              <a:solidFill>
                <a:srgbClr val="000000"/>
              </a:solidFill>
              <a:latin typeface="Courier New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   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[0] = theLittlePrince;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[1] = effectiveJava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[2] = harryPotter3;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DejaVu Sans" pitchFamily="2"/>
                <a:cs typeface="Courier New"/>
              </a:rPr>
              <a:t>knihy</a:t>
            </a:r>
            <a:r>
              <a:rPr lang="en-US" sz="20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[3] = oxfordDictionary;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  <a:endParaRPr lang="sk-SK" sz="2000" dirty="0"/>
          </a:p>
          <a:p>
            <a:pPr marL="356870" lvl="0" indent="-356870">
              <a:buClr>
                <a:srgbClr val="003366"/>
              </a:buClr>
              <a:buSzPct val="140000"/>
              <a:buFont typeface="Trebuchet MS" pitchFamily="34"/>
            </a:pPr>
            <a:endParaRPr lang="sk-SK" dirty="0"/>
          </a:p>
          <a:p>
            <a:pPr marL="356870" indent="-356870"/>
            <a:endParaRPr lang="sk-SK" dirty="0"/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C56F6057-F37C-4335-A32E-52622CAE7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77" b="877"/>
          <a:stretch/>
        </p:blipFill>
        <p:spPr bwMode="auto">
          <a:xfrm>
            <a:off x="5399567" y="4319254"/>
            <a:ext cx="3346240" cy="18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err="1">
                <a:cs typeface="Lucida Sans Unicode"/>
              </a:rPr>
              <a:t>Chceme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vedieť</a:t>
            </a:r>
            <a:r>
              <a:rPr lang="en-US" dirty="0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vložiť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cs typeface="Lucida Sans Unicode"/>
              </a:rPr>
              <a:t>novú knihu</a:t>
            </a:r>
            <a:endParaRPr lang="en-US" dirty="0">
              <a:cs typeface="Lucida Sans Unicode"/>
            </a:endParaRPr>
          </a:p>
          <a:p>
            <a:pPr lvl="1"/>
            <a:r>
              <a:rPr lang="en-US">
                <a:cs typeface="Lucida Sans Unicode"/>
              </a:rPr>
              <a:t>vymazať knihu</a:t>
            </a:r>
          </a:p>
          <a:p>
            <a:pPr lvl="1"/>
            <a:r>
              <a:rPr lang="en-US" err="1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cs typeface="Lucida Sans Unicode"/>
              </a:rPr>
              <a:t>všetky knihy v knižnici</a:t>
            </a:r>
          </a:p>
          <a:p>
            <a:pPr lvl="1"/>
            <a:r>
              <a:rPr lang="en-US" err="1">
                <a:cs typeface="Lucida Sans Unicode"/>
              </a:rPr>
              <a:t>vypísať</a:t>
            </a:r>
            <a:r>
              <a:rPr lang="en-US">
                <a:cs typeface="Lucida Sans Unicode"/>
              </a:rPr>
              <a:t> knihy, ktoré </a:t>
            </a:r>
            <a:r>
              <a:rPr lang="en-US" err="1">
                <a:cs typeface="Lucida Sans Unicode"/>
              </a:rPr>
              <a:t>zodpovedajú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danému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žánru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cs typeface="Lucida Sans Unicode"/>
              </a:rPr>
              <a:t>(napr. sci-fi</a:t>
            </a:r>
            <a:r>
              <a:rPr lang="en-US" dirty="0">
                <a:cs typeface="Lucida Sans Unicode"/>
              </a:rPr>
              <a:t>)</a:t>
            </a:r>
          </a:p>
          <a:p>
            <a:pPr lvl="1"/>
            <a:r>
              <a:rPr lang="en-US">
                <a:cs typeface="Lucida Sans Unicode"/>
              </a:rPr>
              <a:t>vypísať tie knihy, ktoré vznikli pred viac ako 20 rokmi</a:t>
            </a:r>
          </a:p>
          <a:p>
            <a:pPr lvl="1"/>
            <a:r>
              <a:rPr lang="en-US">
                <a:cs typeface="Lucida Sans Unicode"/>
              </a:rPr>
              <a:t>vypísať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cs typeface="Lucida Sans Unicode"/>
              </a:rPr>
              <a:t>všetky knihy, ktoré napísal daný autor</a:t>
            </a:r>
            <a:endParaRPr lang="en-US" dirty="0"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vypísať</a:t>
            </a:r>
            <a:r>
              <a:rPr lang="en-US">
                <a:cs typeface="Lucida Sans Unicode"/>
              </a:rPr>
              <a:t> knihy, ktoré </a:t>
            </a:r>
            <a:r>
              <a:rPr lang="en-US" err="1">
                <a:cs typeface="Lucida Sans Unicode"/>
              </a:rPr>
              <a:t>sú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podľa</a:t>
            </a:r>
            <a:r>
              <a:rPr lang="en-US" dirty="0">
                <a:cs typeface="Lucida Sans Unicode"/>
              </a:rPr>
              <a:t> </a:t>
            </a:r>
            <a:r>
              <a:rPr lang="sk-SK">
                <a:cs typeface="Lucida Sans Unicode"/>
              </a:rPr>
              <a:t>n</a:t>
            </a:r>
            <a:r>
              <a:rPr lang="en-US" err="1">
                <a:cs typeface="Lucida Sans Unicode"/>
              </a:rPr>
              <a:t>ášho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hodnotenia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na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stupnici</a:t>
            </a:r>
            <a:r>
              <a:rPr lang="en-US">
                <a:cs typeface="Lucida Sans Unicode"/>
              </a:rPr>
              <a:t> od 8 do 10.</a:t>
            </a:r>
            <a:endParaRPr lang="en-US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Realita </a:t>
            </a:r>
            <a:r>
              <a:rPr lang="sk-SK" dirty="0" err="1"/>
              <a:t>vs</a:t>
            </a:r>
            <a:r>
              <a:rPr lang="sk-SK" dirty="0"/>
              <a:t>. objekty a ich triedy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64EF9DE-C627-4131-A623-C1E909F7E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730" y="5667375"/>
            <a:ext cx="1485318" cy="6954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5430AA7-A8BD-4805-AA06-6C6F2E7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8" y="6162722"/>
            <a:ext cx="10450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Kniha</a:t>
            </a:r>
            <a:endParaRPr lang="cs-CZ" dirty="0" err="1">
              <a:latin typeface="Trebuchet MS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5628692" y="5203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294F6DD-65AC-4219-8E3F-8E3F9295B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745" y="3075625"/>
            <a:ext cx="14080" cy="2044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31BA86A-B9C0-4E0E-B0DF-9A10200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530" y="3782375"/>
            <a:ext cx="435090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Library </a:t>
            </a:r>
            <a:r>
              <a:rPr lang="sk-SK" b="1" dirty="0">
                <a:latin typeface="Trebuchet MS"/>
                <a:cs typeface="Arial"/>
              </a:rPr>
              <a:t>závisí od</a:t>
            </a:r>
            <a:r>
              <a:rPr lang="sk-SK" dirty="0">
                <a:latin typeface="Trebuchet MS"/>
                <a:cs typeface="Arial"/>
              </a:rPr>
              <a:t> triedy </a:t>
            </a:r>
            <a:r>
              <a:rPr lang="sk-SK" dirty="0" err="1">
                <a:latin typeface="Trebuchet MS"/>
                <a:cs typeface="Arial"/>
              </a:rPr>
              <a:t>Book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768C17-9014-4E95-8983-961FC39863F4}"/>
              </a:ext>
            </a:extLst>
          </p:cNvPr>
          <p:cNvSpPr/>
          <p:nvPr/>
        </p:nvSpPr>
        <p:spPr>
          <a:xfrm>
            <a:off x="1333012" y="369753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Zmysel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života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1233376" y="4210491"/>
            <a:ext cx="1944782" cy="23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9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dirty="0">
                <a:cs typeface="Lucida Sans Unicode"/>
              </a:rPr>
              <a:t>Cieľ: </a:t>
            </a:r>
            <a:r>
              <a:rPr lang="en-US" sz="2400" dirty="0" err="1">
                <a:cs typeface="Lucida Sans Unicode"/>
              </a:rPr>
              <a:t>pohodln</a:t>
            </a:r>
            <a:r>
              <a:rPr lang="sk-SK" sz="2400" dirty="0">
                <a:cs typeface="Lucida Sans Unicode"/>
              </a:rPr>
              <a:t>á </a:t>
            </a:r>
            <a:r>
              <a:rPr lang="en-US" sz="2400" dirty="0" err="1">
                <a:cs typeface="Lucida Sans Unicode"/>
              </a:rPr>
              <a:t>správa</a:t>
            </a:r>
            <a:r>
              <a:rPr lang="en-US" sz="2400" dirty="0">
                <a:cs typeface="Lucida Sans Unicode"/>
              </a:rPr>
              <a:t> </a:t>
            </a:r>
            <a:r>
              <a:rPr lang="en-US" sz="2400" dirty="0" err="1">
                <a:cs typeface="Lucida Sans Unicode"/>
              </a:rPr>
              <a:t>knižnice</a:t>
            </a:r>
            <a:r>
              <a:rPr lang="en-US" sz="2400" dirty="0">
                <a:cs typeface="Lucida Sans Unicode"/>
              </a:rPr>
              <a:t>, resp. </a:t>
            </a:r>
            <a:r>
              <a:rPr lang="en-US" sz="2400" dirty="0" err="1">
                <a:cs typeface="Lucida Sans Unicode"/>
              </a:rPr>
              <a:t>zbierky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kníh</a:t>
            </a:r>
            <a:r>
              <a:rPr lang="en-US" sz="2400" dirty="0">
                <a:cs typeface="Lucida Sans Unicode"/>
              </a:rPr>
              <a:t>.</a:t>
            </a:r>
            <a:endParaRPr lang="sk-SK" dirty="0"/>
          </a:p>
          <a:p>
            <a:pPr marL="356870" lvl="0" indent="-356870"/>
            <a:r>
              <a:rPr lang="sk-SK" sz="2400" dirty="0"/>
              <a:t>V</a:t>
            </a:r>
            <a:r>
              <a:rPr lang="en-US" sz="2400" dirty="0" err="1"/>
              <a:t>yžad</a:t>
            </a:r>
            <a:r>
              <a:rPr lang="sk-SK" sz="2400" dirty="0" err="1"/>
              <a:t>ovaná</a:t>
            </a:r>
            <a:r>
              <a:rPr lang="sk-SK" sz="2400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funkcionalita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>
                <a:cs typeface="Lucida Sans Unicode"/>
              </a:rPr>
              <a:t>vieme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vložiť</a:t>
            </a:r>
            <a:r>
              <a:rPr lang="en-US" sz="2000" dirty="0">
                <a:cs typeface="Lucida Sans Unicode"/>
              </a:rPr>
              <a:t> </a:t>
            </a:r>
            <a:r>
              <a:rPr lang="sk-SK" sz="2000" dirty="0" err="1">
                <a:cs typeface="Lucida Sans Unicode"/>
              </a:rPr>
              <a:t>info</a:t>
            </a:r>
            <a:r>
              <a:rPr lang="sk-SK" sz="2000" dirty="0">
                <a:cs typeface="Lucida Sans Unicode"/>
              </a:rPr>
              <a:t> o novej knihe</a:t>
            </a:r>
            <a:endParaRPr lang="en-US" sz="2000" dirty="0"/>
          </a:p>
          <a:p>
            <a:pPr lvl="1"/>
            <a:r>
              <a:rPr lang="sk-SK" sz="2000" dirty="0">
                <a:cs typeface="Lucida Sans Unicode"/>
              </a:rPr>
              <a:t>odstrániť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knihu</a:t>
            </a:r>
            <a:r>
              <a:rPr lang="en-US" sz="2000" dirty="0">
                <a:cs typeface="Lucida Sans Unicode"/>
              </a:rPr>
              <a:t> zo </a:t>
            </a:r>
            <a:r>
              <a:rPr lang="en-US" sz="2000" dirty="0" err="1">
                <a:cs typeface="Lucida Sans Unicode"/>
              </a:rPr>
              <a:t>zbierky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názvy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všetkých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kníh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knižnici</a:t>
            </a:r>
            <a:endParaRPr lang="en-US" sz="2000" dirty="0" err="1"/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boli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vydané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konkrétnom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roku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napísal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konkrétny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autor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majú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podľa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nášho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hodnotenia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aspoň</a:t>
            </a:r>
            <a:r>
              <a:rPr lang="en-US" sz="2000" dirty="0">
                <a:cs typeface="Lucida Sans Unicode"/>
              </a:rPr>
              <a:t> 8 </a:t>
            </a:r>
            <a:r>
              <a:rPr lang="en-US" sz="2000" dirty="0" err="1">
                <a:cs typeface="Lucida Sans Unicode"/>
              </a:rPr>
              <a:t>bodov</a:t>
            </a:r>
            <a:r>
              <a:rPr lang="en-US" sz="2000" dirty="0">
                <a:cs typeface="Lucida Sans Unicode"/>
              </a:rPr>
              <a:t> (</a:t>
            </a:r>
            <a:r>
              <a:rPr lang="en-US" sz="2000" dirty="0" err="1">
                <a:cs typeface="Lucida Sans Unicode"/>
              </a:rPr>
              <a:t>na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stupnici</a:t>
            </a:r>
            <a:r>
              <a:rPr lang="en-US" sz="2000" dirty="0">
                <a:cs typeface="Lucida Sans Unicode"/>
              </a:rPr>
              <a:t> 0-10)</a:t>
            </a:r>
          </a:p>
          <a:p>
            <a:pPr lvl="1"/>
            <a:r>
              <a:rPr lang="en-US" sz="2000" dirty="0">
                <a:cs typeface="Lucida Sans Unicode"/>
              </a:rPr>
              <a:t>...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5533" y="1598141"/>
            <a:ext cx="3015153" cy="194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>
                <a:latin typeface="Lucida Sans"/>
                <a:ea typeface="Verdana"/>
              </a:rPr>
              <a:t>Správca kníh vs. </a:t>
            </a:r>
            <a:r>
              <a:rPr lang="sk-SK" sz="3200" err="1">
                <a:latin typeface="Lucida Sans"/>
                <a:ea typeface="Verdana"/>
              </a:rPr>
              <a:t>zapúzdrenosť</a:t>
            </a:r>
            <a:endParaRPr lang="sk-SK" sz="3200">
              <a:latin typeface="Lucida Sans"/>
              <a:ea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Všetky dôležité dáta majú svojho „správcu“</a:t>
            </a:r>
            <a:endParaRPr lang="sk-SK"/>
          </a:p>
          <a:p>
            <a:pPr marL="356870" indent="-356870"/>
            <a:r>
              <a:rPr lang="sk-SK" b="1" dirty="0"/>
              <a:t>Správca</a:t>
            </a:r>
            <a:r>
              <a:rPr lang="sk-SK" dirty="0"/>
              <a:t> = objekt vhodnej triedy</a:t>
            </a:r>
          </a:p>
          <a:p>
            <a:pPr marL="356870" indent="-356870"/>
            <a:r>
              <a:rPr lang="sk-SK" b="1" dirty="0"/>
              <a:t>Dáta</a:t>
            </a:r>
            <a:r>
              <a:rPr lang="sk-SK" dirty="0"/>
              <a:t> = uložené v privátnych inštančných premenných tohto objektu</a:t>
            </a:r>
          </a:p>
          <a:p>
            <a:pPr marL="356870" indent="-356870"/>
            <a:r>
              <a:rPr lang="sk-SK" dirty="0"/>
              <a:t>Dáta môžeme spravovať len cez metódy objektu, ktorý dáta drží</a:t>
            </a:r>
          </a:p>
          <a:p>
            <a:pPr marL="356870" indent="-356870"/>
            <a:r>
              <a:rPr lang="sk-SK" dirty="0">
                <a:cs typeface="Lucida Sans Unicode"/>
              </a:rPr>
              <a:t>Správcom pre naše pole </a:t>
            </a:r>
            <a:r>
              <a:rPr lang="sk-SK" err="1">
                <a:cs typeface="Lucida Sans Unicode"/>
              </a:rPr>
              <a:t>filmov</a:t>
            </a:r>
            <a:r>
              <a:rPr lang="sk-SK" dirty="0">
                <a:cs typeface="Lucida Sans Unicode"/>
              </a:rPr>
              <a:t> bude objekt novej triedy </a:t>
            </a:r>
            <a:r>
              <a:rPr lang="sk-SK">
                <a:latin typeface="Consolas"/>
                <a:cs typeface="Lucida Sans Unicode"/>
              </a:rPr>
              <a:t>Library</a:t>
            </a:r>
            <a:endParaRPr lang="sk-SK" dirty="0">
              <a:latin typeface="Consolas" panose="020B0609020204030204" pitchFamily="49" charset="0"/>
            </a:endParaRPr>
          </a:p>
          <a:p>
            <a:pPr marL="356870" indent="-356870"/>
            <a:endParaRPr lang="sk-SK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5333" y="287672"/>
            <a:ext cx="7815289" cy="530225"/>
          </a:xfrm>
        </p:spPr>
        <p:txBody>
          <a:bodyPr/>
          <a:lstStyle/>
          <a:p>
            <a:r>
              <a:rPr lang="sk-SK" sz="3200" dirty="0">
                <a:latin typeface="Lucida Sans"/>
                <a:ea typeface="Verdana"/>
                <a:cs typeface="Verdana"/>
              </a:rPr>
              <a:t>Kostra triedy </a:t>
            </a:r>
            <a:r>
              <a:rPr lang="sk-SK" sz="3200">
                <a:latin typeface="Lucida Sans"/>
                <a:ea typeface="Verdana"/>
                <a:cs typeface="Verdana"/>
              </a:rPr>
              <a:t>Library</a:t>
            </a:r>
            <a:endParaRPr lang="sk-SK" sz="3200" dirty="0" err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Book[] books;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  books = </a:t>
            </a:r>
            <a:r>
              <a:rPr lang="en-US" sz="2000" b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Book[0];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addNewBook(Book 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deleteBook(Book 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printByGenre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(String genre)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Dop</a:t>
            </a:r>
            <a:r>
              <a:rPr lang="sk-SK" dirty="0" err="1"/>
              <a:t>ĺňame</a:t>
            </a:r>
            <a:r>
              <a:rPr lang="sk-SK" dirty="0"/>
              <a:t>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Pri vkladaní nafukujeme pole a pridávame novú knihu</a:t>
            </a:r>
            <a:endParaRPr lang="sk-SK"/>
          </a:p>
          <a:p>
            <a:pPr marL="356870" indent="-356870"/>
            <a:r>
              <a:rPr lang="sk-SK">
                <a:cs typeface="Lucida Sans Unicode"/>
              </a:rPr>
              <a:t>Pri mazaní nájdeme knihu a skracujeme pole</a:t>
            </a:r>
            <a:endParaRPr lang="sk-SK"/>
          </a:p>
          <a:p>
            <a:pPr lvl="1"/>
            <a:r>
              <a:rPr lang="sk-SK" dirty="0"/>
              <a:t>Hľadáme podľa inštancie</a:t>
            </a:r>
          </a:p>
          <a:p>
            <a:pPr lvl="1"/>
            <a:r>
              <a:rPr lang="sk-SK">
                <a:cs typeface="Lucida Sans Unicode"/>
              </a:rPr>
              <a:t>Hľadáme podľa názvu knihy (iná verzia tej istej </a:t>
            </a:r>
            <a:r>
              <a:rPr lang="sk-SK" dirty="0">
                <a:cs typeface="Lucida Sans Unicode"/>
              </a:rPr>
              <a:t>metódy)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Preťaženie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Vhodné v prípade, že metódy robia to isté len sa líšia svojim vstupom</a:t>
            </a:r>
            <a:endParaRPr lang="sk-SK"/>
          </a:p>
          <a:p>
            <a:pPr lvl="1"/>
            <a:r>
              <a:rPr lang="sk-SK" dirty="0"/>
              <a:t>Počtom parametrov alebo</a:t>
            </a:r>
          </a:p>
          <a:p>
            <a:pPr lvl="1"/>
            <a:r>
              <a:rPr lang="sk-SK" dirty="0"/>
              <a:t>Aspoň jedným </a:t>
            </a:r>
            <a:r>
              <a:rPr lang="sk-SK" b="1" dirty="0">
                <a:solidFill>
                  <a:srgbClr val="FF0000"/>
                </a:solidFill>
              </a:rPr>
              <a:t>typom</a:t>
            </a:r>
            <a:r>
              <a:rPr lang="sk-SK" dirty="0"/>
              <a:t> parametra</a:t>
            </a:r>
          </a:p>
          <a:p>
            <a:pPr marL="0" lvl="0" indent="0">
              <a:buClr>
                <a:srgbClr val="003366"/>
              </a:buClr>
              <a:buSzPct val="140000"/>
              <a:buNone/>
            </a:pPr>
            <a:endParaRPr lang="sk-SK" sz="2400" dirty="0"/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deleteBook(</a:t>
            </a:r>
            <a:r>
              <a:rPr lang="en-US" sz="2400" u="sng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}</a:t>
            </a: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deleteBook(</a:t>
            </a:r>
            <a:r>
              <a:rPr lang="en-US" sz="2400" u="sng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String</a:t>
            </a:r>
            <a:r>
              <a:rPr lang="en-US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title)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}</a:t>
            </a:r>
          </a:p>
          <a:p>
            <a:pPr marL="0" lvl="0" indent="0">
              <a:buClr>
                <a:srgbClr val="003366"/>
              </a:buClr>
              <a:buSzPct val="140000"/>
              <a:buNone/>
            </a:pPr>
            <a:endParaRPr lang="sk-SK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Preťaženie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Nestačí, že sa líšia názvom parametrov alebo návratovým typom</a:t>
            </a:r>
            <a:endParaRPr lang="sk-SK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(int vstup1, double vstup2)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(int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prva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, double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druha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vysledok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= 3.0 * </a:t>
            </a:r>
            <a:r>
              <a:rPr lang="en-US" sz="2000" b="1" dirty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.vypocet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(5, 2.0);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7920000" y="2700000"/>
            <a:ext cx="720000" cy="144000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724014" y="5040000"/>
            <a:ext cx="772560" cy="126000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1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baseline="0" dirty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DECA7-2AAB-4D4C-8934-512DE9A8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Signatúra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B6AACE-28D7-4577-B061-F2FBDBBD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Metóda nie je identifikovaná len názvom...</a:t>
            </a:r>
            <a:endParaRPr lang="sk-SK"/>
          </a:p>
          <a:p>
            <a:pPr marL="356870" indent="-356870"/>
            <a:r>
              <a:rPr lang="sk-SK" b="1" dirty="0"/>
              <a:t>Signatúra metódy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názov metódy</a:t>
            </a:r>
          </a:p>
          <a:p>
            <a:pPr lvl="1"/>
            <a:r>
              <a:rPr lang="en-US" dirty="0"/>
              <a:t>(</a:t>
            </a:r>
            <a:r>
              <a:rPr lang="sk-SK" dirty="0"/>
              <a:t>usporiadaný</a:t>
            </a:r>
            <a:r>
              <a:rPr lang="en-US" dirty="0"/>
              <a:t>)</a:t>
            </a:r>
            <a:r>
              <a:rPr lang="sk-SK" dirty="0"/>
              <a:t> zoznam typov parametrov</a:t>
            </a:r>
            <a:r>
              <a:rPr lang="en-US" dirty="0"/>
              <a:t> met</a:t>
            </a:r>
            <a:r>
              <a:rPr lang="sk-SK" dirty="0"/>
              <a:t>ódy</a:t>
            </a:r>
          </a:p>
          <a:p>
            <a:pPr marL="625475" lvl="1" indent="0">
              <a:buNone/>
            </a:pPr>
            <a:endParaRPr lang="sk-SK" b="1" dirty="0">
              <a:solidFill>
                <a:srgbClr val="80008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5475" lvl="1" indent="0">
              <a:buNone/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vypocet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b="1" err="1">
                <a:solidFill>
                  <a:srgbClr val="800080"/>
                </a:solidFill>
                <a:latin typeface="Consolas"/>
                <a:cs typeface="Lucida Sans Unicode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prva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, </a:t>
            </a:r>
            <a:r>
              <a:rPr lang="en-US" b="1" dirty="0">
                <a:solidFill>
                  <a:srgbClr val="800080"/>
                </a:solidFill>
                <a:latin typeface="Consolas"/>
                <a:cs typeface="Lucida Sans Unicode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druha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 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625475" lvl="1" indent="0">
              <a:buNone/>
            </a:pPr>
            <a:r>
              <a:rPr lang="sk-SK" dirty="0">
                <a:solidFill>
                  <a:srgbClr val="000000"/>
                </a:solidFill>
                <a:latin typeface="Consolas"/>
                <a:cs typeface="Lucida Sans Unicode"/>
              </a:rPr>
              <a:t>    </a:t>
            </a:r>
            <a:r>
              <a:rPr lang="sk-SK" dirty="0">
                <a:solidFill>
                  <a:srgbClr val="FF0000"/>
                </a:solidFill>
                <a:latin typeface="Consolas"/>
                <a:cs typeface="Lucida Sans Unicode"/>
              </a:rPr>
              <a:t>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Signat</a:t>
            </a:r>
            <a:r>
              <a:rPr lang="sk-SK" b="1" err="1">
                <a:solidFill>
                  <a:srgbClr val="FF0000"/>
                </a:solidFill>
                <a:cs typeface="Lucida Sans Unicode"/>
              </a:rPr>
              <a:t>úra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: 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[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vypocet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, </a:t>
            </a:r>
            <a:r>
              <a:rPr lang="en-US" b="1" err="1">
                <a:solidFill>
                  <a:srgbClr val="FF0000"/>
                </a:solidFill>
                <a:cs typeface="Lucida Sans Unicode"/>
              </a:rPr>
              <a:t>int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, double]</a:t>
            </a:r>
            <a:endParaRPr lang="sk-SK" b="1">
              <a:solidFill>
                <a:srgbClr val="FF0000"/>
              </a:solidFill>
              <a:cs typeface="Lucida Sans Unicode"/>
            </a:endParaRPr>
          </a:p>
          <a:p>
            <a:pPr marL="625475" lvl="1" indent="0">
              <a:buNone/>
            </a:pPr>
            <a:endParaRPr lang="sk-SK" dirty="0"/>
          </a:p>
          <a:p>
            <a:pPr marL="356870" indent="-356870"/>
            <a:r>
              <a:rPr lang="sk-SK" dirty="0"/>
              <a:t>Trieda nemôže mať 2 metódy s rovnakou signatúrou...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615317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Nasleduje plejáda metód na výpis tých </a:t>
            </a:r>
            <a:r>
              <a:rPr lang="sk-SK">
                <a:cs typeface="Lucida Sans Unicode"/>
              </a:rPr>
              <a:t>kníh, </a:t>
            </a:r>
            <a:r>
              <a:rPr lang="sk-SK" dirty="0">
                <a:cs typeface="Lucida Sans Unicode"/>
              </a:rPr>
              <a:t>ktoré spĺňajú nejakú požiadavku</a:t>
            </a:r>
            <a:endParaRPr lang="sk-SK"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printByGenre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(String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genre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 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printByPublicationYear(</a:t>
            </a:r>
            <a:r>
              <a:rPr lang="en-US" sz="2000" b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year) { 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printByAuthor(String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author) { 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endParaRPr lang="sk-SK" sz="20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printByRating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,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  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Library </a:t>
            </a:r>
            <a:r>
              <a:rPr lang="sk-SK">
                <a:latin typeface="Lucida Sans"/>
                <a:ea typeface="Verdana"/>
              </a:rPr>
              <a:t>vs. Book</a:t>
            </a:r>
            <a:endParaRPr lang="sk-SK" dirty="0">
              <a:latin typeface="Lucida Sans"/>
              <a:ea typeface="Verdan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Pri výpise by sme chceli vidieť nie len názov ale aj ostatné vlastnosti</a:t>
            </a:r>
            <a:endParaRPr lang="sk-SK"/>
          </a:p>
          <a:p>
            <a:pPr lvl="1"/>
            <a:r>
              <a:rPr lang="sk-SK" dirty="0">
                <a:cs typeface="Lucida Sans Unicode"/>
              </a:rPr>
              <a:t>práca s viacerými súkromnými premennými kníh</a:t>
            </a:r>
          </a:p>
          <a:p>
            <a:pPr lvl="1"/>
            <a:endParaRPr lang="sk-SK" dirty="0"/>
          </a:p>
          <a:p>
            <a:pPr marL="356870" indent="-356870"/>
            <a:r>
              <a:rPr lang="sk-SK" dirty="0">
                <a:cs typeface="Lucida Sans Unicode"/>
              </a:rPr>
              <a:t>Zoznam kníh nebudeme zaťažovať spracovaním týchto cudzích premenných, poprosíme príslušné knihy, nech nám vygenerujú sformátovaný výstup</a:t>
            </a:r>
          </a:p>
          <a:p>
            <a:pPr lvl="1"/>
            <a:r>
              <a:rPr lang="sk-SK" dirty="0">
                <a:cs typeface="Lucida Sans Unicode"/>
              </a:rPr>
              <a:t>vo všeobecnosti, každú rozumnú funkcionalitu čiastočne delegujeme na objekty triedy</a:t>
            </a:r>
            <a:r>
              <a:rPr lang="sk-SK" dirty="0">
                <a:latin typeface="Consolas"/>
                <a:cs typeface="Lucida Sans Unicode"/>
              </a:rPr>
              <a:t> </a:t>
            </a:r>
            <a:r>
              <a:rPr lang="sk-SK" dirty="0" err="1">
                <a:latin typeface="Consolas"/>
                <a:cs typeface="Lucida Sans Unicode"/>
              </a:rPr>
              <a:t>Book</a:t>
            </a:r>
            <a:endParaRPr lang="sk-SK" dirty="0" err="1"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V zozname kníh už pohodlne využívame to, čo potrebujeme</a:t>
            </a:r>
            <a:endParaRPr lang="sk-SK">
              <a:cs typeface="Lucida Sans Unicode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Library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=0;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&lt;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books.length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++)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(books[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].</a:t>
            </a:r>
            <a:r>
              <a:rPr lang="sk-SK" sz="2000" b="1" dirty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toString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Dopĺňame telá metód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Podobne hľadanie v súkromnom poli autorov a žánrov necháme na knihy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void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printByGenre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(String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genre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en-US" sz="2000" b="1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=0;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&lt; books.length; </a:t>
            </a:r>
            <a:r>
              <a:rPr lang="en-US" sz="200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++)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 </a:t>
            </a:r>
            <a:r>
              <a:rPr lang="en-US" sz="20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if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(books[i].</a:t>
            </a:r>
            <a:r>
              <a:rPr lang="en-US" sz="2000" b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hasGenre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(genre))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   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System.out.println(books[i].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toString</a:t>
            </a:r>
            <a:r>
              <a:rPr lang="en-US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endParaRPr lang="en-US" dirty="0"/>
          </a:p>
          <a:p>
            <a:pPr marL="356870" lvl="0" indent="-356870"/>
            <a:r>
              <a:rPr lang="en-US" dirty="0">
                <a:cs typeface="Lucida Sans Unicode"/>
              </a:rPr>
              <a:t>D</a:t>
            </a:r>
            <a:r>
              <a:rPr lang="sk-SK" dirty="0" err="1">
                <a:cs typeface="Lucida Sans Unicode"/>
              </a:rPr>
              <a:t>ôležité</a:t>
            </a:r>
            <a:r>
              <a:rPr lang="sk-SK" dirty="0">
                <a:cs typeface="Lucida Sans Unicode"/>
              </a:rPr>
              <a:t> informácie o každej knihe</a:t>
            </a:r>
            <a:r>
              <a:rPr lang="en-US" dirty="0">
                <a:cs typeface="Lucida Sans Unicode"/>
              </a:rPr>
              <a:t>:</a:t>
            </a:r>
          </a:p>
          <a:p>
            <a:pPr lvl="1"/>
            <a:r>
              <a:rPr lang="en-US" dirty="0" err="1">
                <a:cs typeface="Lucida Sans Unicode"/>
              </a:rPr>
              <a:t>názov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knihy</a:t>
            </a:r>
            <a:endParaRPr lang="en-US" dirty="0">
              <a:cs typeface="Lucida Sans Unicode"/>
            </a:endParaRPr>
          </a:p>
          <a:p>
            <a:pPr lvl="1"/>
            <a:r>
              <a:rPr lang="en-US" dirty="0" err="1">
                <a:cs typeface="Lucida Sans Unicode"/>
              </a:rPr>
              <a:t>mená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autorov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vydania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knihy</a:t>
            </a:r>
            <a:endParaRPr lang="en-US" dirty="0" err="1"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žáner</a:t>
            </a:r>
            <a:r>
              <a:rPr lang="en-US" dirty="0">
                <a:cs typeface="Lucida Sans Unicode"/>
              </a:rPr>
              <a:t>/</a:t>
            </a:r>
            <a:r>
              <a:rPr lang="en-US" err="1">
                <a:cs typeface="Lucida Sans Unicode"/>
              </a:rPr>
              <a:t>tématika</a:t>
            </a:r>
            <a:r>
              <a:rPr lang="en-US" dirty="0">
                <a:cs typeface="Lucida Sans Unicode"/>
              </a:rPr>
              <a:t> do </a:t>
            </a:r>
            <a:r>
              <a:rPr lang="en-US">
                <a:cs typeface="Lucida Sans Unicode"/>
              </a:rPr>
              <a:t>ktorých spadá</a:t>
            </a:r>
            <a:endParaRPr lang="sk-SK">
              <a:cs typeface="Lucida Sans Unicode"/>
            </a:endParaRPr>
          </a:p>
          <a:p>
            <a:pPr lvl="2"/>
            <a:r>
              <a:rPr lang="en-US" dirty="0" err="1">
                <a:cs typeface="Lucida Sans Unicode"/>
              </a:rPr>
              <a:t>kniha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môže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mať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viac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žánrov</a:t>
            </a:r>
            <a:r>
              <a:rPr lang="en-US" dirty="0">
                <a:cs typeface="Lucida Sans Unicode"/>
              </a:rPr>
              <a:t> (</a:t>
            </a:r>
            <a:r>
              <a:rPr lang="en-US" dirty="0" err="1">
                <a:cs typeface="Lucida Sans Unicode"/>
              </a:rPr>
              <a:t>napr</a:t>
            </a:r>
            <a:r>
              <a:rPr lang="en-US" dirty="0">
                <a:cs typeface="Lucida Sans Unicode"/>
              </a:rPr>
              <a:t>. "western a </a:t>
            </a:r>
            <a:r>
              <a:rPr lang="en-US" dirty="0" err="1">
                <a:cs typeface="Lucida Sans Unicode"/>
              </a:rPr>
              <a:t>dobrodružný</a:t>
            </a:r>
            <a:r>
              <a:rPr lang="en-US" dirty="0">
                <a:cs typeface="Lucida Sans Unicode"/>
              </a:rPr>
              <a:t>")</a:t>
            </a:r>
          </a:p>
          <a:p>
            <a:pPr lvl="1"/>
            <a:r>
              <a:rPr lang="sk-SK" dirty="0">
                <a:cs typeface="Lucida Sans Unicode"/>
              </a:rPr>
              <a:t>h</a:t>
            </a:r>
            <a:r>
              <a:rPr lang="en-US" err="1">
                <a:cs typeface="Lucida Sans Unicode"/>
              </a:rPr>
              <a:t>odnotenie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kvality</a:t>
            </a:r>
            <a:r>
              <a:rPr lang="en-US">
                <a:cs typeface="Lucida Sans Unicode"/>
              </a:rPr>
              <a:t> knihy: 0-10</a:t>
            </a:r>
          </a:p>
          <a:p>
            <a:pPr marL="356870" indent="-356870"/>
            <a:endParaRPr lang="sk-SK" dirty="0"/>
          </a:p>
        </p:txBody>
      </p:sp>
      <p:pic>
        <p:nvPicPr>
          <p:cNvPr id="5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94D21954-B4CB-4A7E-B8E7-D9163DA7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5" r="9061" b="-324"/>
          <a:stretch/>
        </p:blipFill>
        <p:spPr>
          <a:xfrm>
            <a:off x="6744586" y="1401725"/>
            <a:ext cx="2121991" cy="2592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28BE-A930-9C4F-BF3E-ECAC6908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Zopakujme 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6E87-EF73-7244-820D-23262E35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Dáta a funkcionalita, premenné a metódy</a:t>
            </a:r>
          </a:p>
          <a:p>
            <a:r>
              <a:rPr lang="sk-SK"/>
              <a:t>Trieda Object</a:t>
            </a:r>
          </a:p>
          <a:p>
            <a:r>
              <a:rPr lang="sk-SK"/>
              <a:t>Private a public</a:t>
            </a:r>
          </a:p>
          <a:p>
            <a:r>
              <a:rPr lang="sk-SK"/>
              <a:t>Zapúzdrenosť</a:t>
            </a:r>
          </a:p>
          <a:p>
            <a:r>
              <a:rPr lang="sk-SK"/>
              <a:t>Gettre a settre</a:t>
            </a:r>
          </a:p>
          <a:p>
            <a:r>
              <a:rPr lang="sk-SK"/>
              <a:t>Konštruktory</a:t>
            </a:r>
          </a:p>
          <a:p>
            <a:r>
              <a:rPr lang="sk-SK"/>
              <a:t>Signatúra metódy</a:t>
            </a:r>
          </a:p>
          <a:p>
            <a:r>
              <a:rPr lang="sk-SK"/>
              <a:t>Preťaženie metódy</a:t>
            </a:r>
          </a:p>
        </p:txBody>
      </p:sp>
    </p:spTree>
    <p:extLst>
      <p:ext uri="{BB962C8B-B14F-4D97-AF65-F5344CB8AC3E}">
        <p14:creationId xmlns:p14="http://schemas.microsoft.com/office/powerpoint/2010/main" val="148480200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533" y="287672"/>
            <a:ext cx="7612090" cy="530225"/>
          </a:xfrm>
        </p:spPr>
        <p:txBody>
          <a:bodyPr/>
          <a:lstStyle/>
          <a:p>
            <a:r>
              <a:rPr lang="sk-SK" dirty="0"/>
              <a:t>Funkcionalita </a:t>
            </a:r>
            <a:r>
              <a:rPr lang="sk-SK" dirty="0" err="1"/>
              <a:t>vs</a:t>
            </a:r>
            <a:r>
              <a:rPr lang="sk-SK" dirty="0"/>
              <a:t>.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kľúčové</a:t>
            </a:r>
            <a:r>
              <a:rPr lang="en-US" dirty="0"/>
              <a:t> (</a:t>
            </a:r>
            <a:r>
              <a:rPr lang="en-US" dirty="0" err="1"/>
              <a:t>základné</a:t>
            </a:r>
            <a:r>
              <a:rPr lang="en-US" dirty="0"/>
              <a:t>) </a:t>
            </a:r>
            <a:r>
              <a:rPr lang="en-US" dirty="0" err="1"/>
              <a:t>množiny</a:t>
            </a:r>
            <a:r>
              <a:rPr lang="en-US" dirty="0"/>
              <a:t> </a:t>
            </a:r>
            <a:r>
              <a:rPr lang="en-US" dirty="0" err="1"/>
              <a:t>požiadaviek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 </a:t>
            </a:r>
            <a:r>
              <a:rPr lang="en-US" b="1" dirty="0" err="1">
                <a:solidFill>
                  <a:srgbClr val="FF0000"/>
                </a:solidFill>
              </a:rPr>
              <a:t>akými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dátami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program </a:t>
            </a:r>
            <a:r>
              <a:rPr lang="en-US" dirty="0" err="1"/>
              <a:t>pracovať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Aké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služby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poskytovať</a:t>
            </a:r>
            <a:r>
              <a:rPr lang="en-US" dirty="0"/>
              <a:t> resp. </a:t>
            </a:r>
            <a:r>
              <a:rPr lang="en-US" b="1" dirty="0" err="1">
                <a:solidFill>
                  <a:srgbClr val="FF0000"/>
                </a:solidFill>
              </a:rPr>
              <a:t>akú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funkcionalitu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program </a:t>
            </a:r>
            <a:r>
              <a:rPr lang="en-US" dirty="0" err="1"/>
              <a:t>mať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Pokiaľ</a:t>
            </a:r>
            <a:r>
              <a:rPr lang="en-US" dirty="0"/>
              <a:t> </a:t>
            </a:r>
            <a:r>
              <a:rPr lang="en-US" dirty="0" err="1"/>
              <a:t>nemáme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v </a:t>
            </a:r>
            <a:r>
              <a:rPr lang="en-US" dirty="0" err="1"/>
              <a:t>ľubovoľnom</a:t>
            </a:r>
            <a:r>
              <a:rPr lang="en-US" dirty="0"/>
              <a:t> z </a:t>
            </a:r>
            <a:r>
              <a:rPr lang="en-US" dirty="0" err="1"/>
              <a:t>týchto</a:t>
            </a:r>
            <a:r>
              <a:rPr lang="en-US" dirty="0"/>
              <a:t> </a:t>
            </a:r>
            <a:r>
              <a:rPr lang="en-US" dirty="0" err="1"/>
              <a:t>bodov</a:t>
            </a:r>
            <a:r>
              <a:rPr lang="en-US" dirty="0"/>
              <a:t>,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nezačíname</a:t>
            </a:r>
            <a:r>
              <a:rPr lang="en-US" dirty="0"/>
              <a:t> </a:t>
            </a:r>
            <a:r>
              <a:rPr lang="en-US" dirty="0" err="1"/>
              <a:t>programovať</a:t>
            </a:r>
            <a:r>
              <a:rPr lang="en-US" dirty="0"/>
              <a:t>!</a:t>
            </a:r>
          </a:p>
          <a:p>
            <a:pPr lvl="0"/>
            <a:r>
              <a:rPr lang="en-US" dirty="0" err="1"/>
              <a:t>Princíp</a:t>
            </a:r>
            <a:r>
              <a:rPr lang="en-US" dirty="0"/>
              <a:t> </a:t>
            </a:r>
            <a:r>
              <a:rPr lang="en-US" dirty="0" err="1"/>
              <a:t>logického</a:t>
            </a:r>
            <a:r>
              <a:rPr lang="en-US" dirty="0"/>
              <a:t> </a:t>
            </a:r>
            <a:r>
              <a:rPr lang="en-US" b="1" dirty="0" err="1"/>
              <a:t>rozdelenia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dáta</a:t>
            </a:r>
            <a:r>
              <a:rPr lang="en-US" b="1" dirty="0"/>
              <a:t> a </a:t>
            </a:r>
            <a:r>
              <a:rPr lang="en-US" b="1" dirty="0" err="1"/>
              <a:t>funkcionalitu</a:t>
            </a:r>
            <a:r>
              <a:rPr lang="en-US" dirty="0"/>
              <a:t> </a:t>
            </a:r>
            <a:r>
              <a:rPr lang="en-US" dirty="0" err="1"/>
              <a:t>zachovávajú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elementárne</a:t>
            </a:r>
            <a:r>
              <a:rPr lang="en-US" dirty="0"/>
              <a:t> “</a:t>
            </a:r>
            <a:r>
              <a:rPr lang="en-US" dirty="0" err="1"/>
              <a:t>súčiastky</a:t>
            </a:r>
            <a:r>
              <a:rPr lang="en-US" dirty="0"/>
              <a:t>” </a:t>
            </a:r>
            <a:r>
              <a:rPr lang="en-US" b="1" dirty="0"/>
              <a:t>OOP - </a:t>
            </a:r>
            <a:r>
              <a:rPr lang="en-US" b="1" dirty="0" err="1"/>
              <a:t>triedy</a:t>
            </a:r>
            <a:endParaRPr lang="en-US" b="1" dirty="0"/>
          </a:p>
          <a:p>
            <a:endParaRPr lang="sk-SK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F7422-7DBA-42D9-8C68-8307A264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Funkcionalita </a:t>
            </a:r>
            <a:r>
              <a:rPr lang="sk-SK" dirty="0" err="1"/>
              <a:t>vs</a:t>
            </a:r>
            <a:r>
              <a:rPr lang="sk-SK" dirty="0"/>
              <a:t>. dáta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D7F3C6-468B-45D7-879D-E416EA7E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Princíp</a:t>
            </a:r>
            <a:r>
              <a:rPr lang="en-US" dirty="0"/>
              <a:t> </a:t>
            </a:r>
            <a:r>
              <a:rPr lang="en-US" dirty="0" err="1"/>
              <a:t>logického</a:t>
            </a:r>
            <a:r>
              <a:rPr lang="en-US" dirty="0"/>
              <a:t> </a:t>
            </a:r>
            <a:r>
              <a:rPr lang="en-US" b="1" dirty="0" err="1"/>
              <a:t>rozdelenia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dáta</a:t>
            </a:r>
            <a:r>
              <a:rPr lang="en-US" b="1" dirty="0"/>
              <a:t> a </a:t>
            </a:r>
            <a:r>
              <a:rPr lang="en-US" b="1" dirty="0" err="1"/>
              <a:t>funkcionalitu</a:t>
            </a:r>
            <a:r>
              <a:rPr lang="en-US" dirty="0"/>
              <a:t> </a:t>
            </a:r>
            <a:r>
              <a:rPr lang="en-US" dirty="0" err="1"/>
              <a:t>zachovávajú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elementárne</a:t>
            </a:r>
            <a:r>
              <a:rPr lang="en-US" dirty="0"/>
              <a:t> “</a:t>
            </a:r>
            <a:r>
              <a:rPr lang="en-US" dirty="0" err="1"/>
              <a:t>súčiastky</a:t>
            </a:r>
            <a:r>
              <a:rPr lang="en-US" dirty="0"/>
              <a:t>” </a:t>
            </a:r>
            <a:r>
              <a:rPr lang="en-US" b="1" dirty="0"/>
              <a:t>OOP - </a:t>
            </a:r>
            <a:r>
              <a:rPr lang="en-US" b="1" dirty="0" err="1"/>
              <a:t>triedy</a:t>
            </a:r>
            <a:endParaRPr lang="en-US" b="1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0D8CC3B-59E9-466F-BF7E-469582F9C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/>
          <a:stretch/>
        </p:blipFill>
        <p:spPr>
          <a:xfrm>
            <a:off x="1476375" y="2890837"/>
            <a:ext cx="5824537" cy="3476625"/>
          </a:xfrm>
          <a:prstGeom prst="rect">
            <a:avLst/>
          </a:prstGeom>
        </p:spPr>
      </p:pic>
      <p:sp>
        <p:nvSpPr>
          <p:cNvPr id="7" name="Ľavá zložená zátvorka 6">
            <a:extLst>
              <a:ext uri="{FF2B5EF4-FFF2-40B4-BE49-F238E27FC236}">
                <a16:creationId xmlns:a16="http://schemas.microsoft.com/office/drawing/2014/main" id="{5326380C-751D-44C6-914A-DBD5BC81F392}"/>
              </a:ext>
            </a:extLst>
          </p:cNvPr>
          <p:cNvSpPr/>
          <p:nvPr/>
        </p:nvSpPr>
        <p:spPr bwMode="auto">
          <a:xfrm>
            <a:off x="1609725" y="3267075"/>
            <a:ext cx="233363" cy="866775"/>
          </a:xfrm>
          <a:prstGeom prst="leftBrace">
            <a:avLst>
              <a:gd name="adj1" fmla="val 4914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Ľavá zložená zátvorka 8">
            <a:extLst>
              <a:ext uri="{FF2B5EF4-FFF2-40B4-BE49-F238E27FC236}">
                <a16:creationId xmlns:a16="http://schemas.microsoft.com/office/drawing/2014/main" id="{47B7B0AF-BA85-4E3A-8B1B-8BD11E91537A}"/>
              </a:ext>
            </a:extLst>
          </p:cNvPr>
          <p:cNvSpPr/>
          <p:nvPr/>
        </p:nvSpPr>
        <p:spPr bwMode="auto">
          <a:xfrm>
            <a:off x="1609725" y="4592891"/>
            <a:ext cx="233363" cy="1910014"/>
          </a:xfrm>
          <a:prstGeom prst="leftBrace">
            <a:avLst>
              <a:gd name="adj1" fmla="val 10629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2E18E1D-CA67-4597-9BCE-8981DF3630FD}"/>
              </a:ext>
            </a:extLst>
          </p:cNvPr>
          <p:cNvSpPr txBox="1"/>
          <p:nvPr/>
        </p:nvSpPr>
        <p:spPr>
          <a:xfrm>
            <a:off x="749894" y="3500407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Dáta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CEEAA89-A931-4A54-8069-0EC3C1BC76E7}"/>
              </a:ext>
            </a:extLst>
          </p:cNvPr>
          <p:cNvSpPr txBox="1"/>
          <p:nvPr/>
        </p:nvSpPr>
        <p:spPr>
          <a:xfrm rot="16200000">
            <a:off x="374324" y="5347843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Funkcionalita</a:t>
            </a:r>
          </a:p>
        </p:txBody>
      </p:sp>
    </p:spTree>
    <p:extLst>
      <p:ext uri="{BB962C8B-B14F-4D97-AF65-F5344CB8AC3E}">
        <p14:creationId xmlns:p14="http://schemas.microsoft.com/office/powerpoint/2010/main" val="29044539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716BF-CAAC-43E0-A641-1686885A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Rozdeľuj a panuj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6EFA18-5ACB-410F-B640-26D94B44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/>
              <a:t>Ťažké problémy rozbiť na </a:t>
            </a:r>
            <a:r>
              <a:rPr lang="sk-SK" b="1" dirty="0" err="1"/>
              <a:t>podproblémy</a:t>
            </a:r>
            <a:r>
              <a:rPr lang="sk-SK" b="1" dirty="0"/>
              <a:t>.</a:t>
            </a:r>
          </a:p>
          <a:p>
            <a:pPr marL="0" indent="0" algn="ctr">
              <a:buNone/>
            </a:pPr>
            <a:r>
              <a:rPr lang="sk-SK" b="1" dirty="0"/>
              <a:t>V zložitom systéme </a:t>
            </a:r>
            <a:r>
              <a:rPr lang="en-US" b="1" dirty="0"/>
              <a:t>(</a:t>
            </a:r>
            <a:r>
              <a:rPr lang="en-US" b="1" dirty="0" err="1"/>
              <a:t>svete</a:t>
            </a:r>
            <a:r>
              <a:rPr lang="en-US" b="1" dirty="0"/>
              <a:t>)</a:t>
            </a:r>
            <a:r>
              <a:rPr lang="sk-SK" b="1" dirty="0"/>
              <a:t> identifikovať jednoduchšie časti</a:t>
            </a:r>
            <a:r>
              <a:rPr lang="en-US" b="1" dirty="0"/>
              <a:t> – </a:t>
            </a:r>
            <a:r>
              <a:rPr lang="en-US" b="1" dirty="0" err="1"/>
              <a:t>komponenty</a:t>
            </a:r>
            <a:r>
              <a:rPr lang="en-US" b="1" dirty="0"/>
              <a:t> </a:t>
            </a:r>
            <a:r>
              <a:rPr lang="en-US" b="1" dirty="0" err="1"/>
              <a:t>celku</a:t>
            </a:r>
            <a:r>
              <a:rPr lang="en-US" b="1" dirty="0"/>
              <a:t>.</a:t>
            </a:r>
            <a:endParaRPr lang="sk-SK" b="1" dirty="0"/>
          </a:p>
        </p:txBody>
      </p:sp>
      <p:pic>
        <p:nvPicPr>
          <p:cNvPr id="4098" name="Picture 2" descr="http://www.altarandthrone.com/wp-content/uploads/2016/05/205057-chaos.jpg">
            <a:extLst>
              <a:ext uri="{FF2B5EF4-FFF2-40B4-BE49-F238E27FC236}">
                <a16:creationId xmlns:a16="http://schemas.microsoft.com/office/drawing/2014/main" id="{EA3B6DD7-A1F9-46AD-9E04-25E553BA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6074"/>
          <a:stretch/>
        </p:blipFill>
        <p:spPr bwMode="auto">
          <a:xfrm>
            <a:off x="1578892" y="3259090"/>
            <a:ext cx="6010276" cy="33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813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Realita </a:t>
            </a:r>
            <a:r>
              <a:rPr lang="sk-SK" dirty="0" err="1"/>
              <a:t>vs</a:t>
            </a:r>
            <a:r>
              <a:rPr lang="sk-SK" dirty="0"/>
              <a:t>. objekty a ich triedy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64EF9DE-C627-4131-A623-C1E909F7E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730" y="5667375"/>
            <a:ext cx="1485318" cy="6954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5430AA7-A8BD-4805-AA06-6C6F2E7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8" y="6162722"/>
            <a:ext cx="10450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Kniha</a:t>
            </a:r>
            <a:endParaRPr lang="cs-CZ" dirty="0" err="1">
              <a:latin typeface="Trebuchet MS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5628692" y="5203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294F6DD-65AC-4219-8E3F-8E3F9295B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745" y="3075625"/>
            <a:ext cx="14080" cy="2044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31BA86A-B9C0-4E0E-B0DF-9A10200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530" y="3782375"/>
            <a:ext cx="435090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Library </a:t>
            </a:r>
            <a:r>
              <a:rPr lang="sk-SK" b="1" dirty="0">
                <a:latin typeface="Trebuchet MS"/>
                <a:cs typeface="Arial"/>
              </a:rPr>
              <a:t>závisí od</a:t>
            </a:r>
            <a:r>
              <a:rPr lang="sk-SK" dirty="0">
                <a:latin typeface="Trebuchet MS"/>
                <a:cs typeface="Arial"/>
              </a:rPr>
              <a:t> triedy </a:t>
            </a:r>
            <a:r>
              <a:rPr lang="sk-SK" dirty="0" err="1">
                <a:latin typeface="Trebuchet MS"/>
                <a:cs typeface="Arial"/>
              </a:rPr>
              <a:t>Book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768C17-9014-4E95-8983-961FC39863F4}"/>
              </a:ext>
            </a:extLst>
          </p:cNvPr>
          <p:cNvSpPr/>
          <p:nvPr/>
        </p:nvSpPr>
        <p:spPr>
          <a:xfrm>
            <a:off x="1333012" y="369753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Zmysel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života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1233376" y="4210491"/>
            <a:ext cx="1944782" cy="23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3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5333" y="305778"/>
            <a:ext cx="7815289" cy="530225"/>
          </a:xfrm>
        </p:spPr>
        <p:txBody>
          <a:bodyPr/>
          <a:lstStyle/>
          <a:p>
            <a:r>
              <a:rPr lang="en-US" sz="3200" dirty="0" err="1"/>
              <a:t>Objekty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Objekt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oskytovate</a:t>
            </a:r>
            <a:r>
              <a:rPr lang="sk-SK" dirty="0"/>
              <a:t>ľ funkcionality</a:t>
            </a:r>
          </a:p>
          <a:p>
            <a:pPr lvl="1"/>
            <a:r>
              <a:rPr lang="sk-SK" dirty="0"/>
              <a:t>„obal“ na dáta, ktoré patria k sebe</a:t>
            </a:r>
            <a:endParaRPr lang="en-US" dirty="0"/>
          </a:p>
          <a:p>
            <a:pPr lvl="0"/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DF730E1-22F0-436F-8A88-B76BC8887568}"/>
              </a:ext>
            </a:extLst>
          </p:cNvPr>
          <p:cNvSpPr txBox="1"/>
          <p:nvPr/>
        </p:nvSpPr>
        <p:spPr>
          <a:xfrm>
            <a:off x="1066800" y="352425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955BBBA-F182-4FEA-B61D-4B31330F5AD3}"/>
              </a:ext>
            </a:extLst>
          </p:cNvPr>
          <p:cNvSpPr txBox="1"/>
          <p:nvPr/>
        </p:nvSpPr>
        <p:spPr>
          <a:xfrm>
            <a:off x="4714875" y="325246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Color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EA2AB3A-9553-47C2-9B3A-BD71839D2BE6}"/>
              </a:ext>
            </a:extLst>
          </p:cNvPr>
          <p:cNvSpPr txBox="1"/>
          <p:nvPr/>
        </p:nvSpPr>
        <p:spPr>
          <a:xfrm>
            <a:off x="1241211" y="4520428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 err="1">
                <a:latin typeface="Consolas" panose="020B0609020204030204" pitchFamily="49" charset="0"/>
              </a:rPr>
              <a:t>Builder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68192E7-6A01-4694-8632-45715C1C572A}"/>
              </a:ext>
            </a:extLst>
          </p:cNvPr>
          <p:cNvSpPr txBox="1"/>
          <p:nvPr/>
        </p:nvSpPr>
        <p:spPr>
          <a:xfrm>
            <a:off x="6400800" y="404747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Point2D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AFB1F4C-C31B-4042-ABE0-C095B61A306E}"/>
              </a:ext>
            </a:extLst>
          </p:cNvPr>
          <p:cNvSpPr txBox="1"/>
          <p:nvPr/>
        </p:nvSpPr>
        <p:spPr>
          <a:xfrm>
            <a:off x="5618374" y="5680035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WinPane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E3774A8-7BB4-4790-8D90-243E20CF9868}"/>
              </a:ext>
            </a:extLst>
          </p:cNvPr>
          <p:cNvSpPr txBox="1"/>
          <p:nvPr/>
        </p:nvSpPr>
        <p:spPr>
          <a:xfrm>
            <a:off x="4811328" y="4520428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Turtle</a:t>
            </a:r>
            <a:endParaRPr lang="sk-SK" sz="2800" dirty="0">
              <a:latin typeface="Consolas" panose="020B0609020204030204" pitchFamily="49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7BB4325-166B-40DC-9B78-85F19969FD4C}"/>
              </a:ext>
            </a:extLst>
          </p:cNvPr>
          <p:cNvSpPr txBox="1"/>
          <p:nvPr/>
        </p:nvSpPr>
        <p:spPr>
          <a:xfrm>
            <a:off x="1832719" y="552572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MouseEvent</a:t>
            </a:r>
            <a:endParaRPr lang="sk-SK" sz="2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2015</Words>
  <Application>Microsoft Office PowerPoint</Application>
  <PresentationFormat>Prezentácia na obrazovke (4:3)</PresentationFormat>
  <Paragraphs>379</Paragraphs>
  <Slides>41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2" baseType="lpstr">
      <vt:lpstr>Identity_Lifecycle_Management</vt:lpstr>
      <vt:lpstr>9. prednáška (22.11.2021)</vt:lpstr>
      <vt:lpstr>Knižnica</vt:lpstr>
      <vt:lpstr>Zadanie</vt:lpstr>
      <vt:lpstr>Zadanie</vt:lpstr>
      <vt:lpstr>Funkcionalita vs. dáta</vt:lpstr>
      <vt:lpstr>Funkcionalita vs. dáta</vt:lpstr>
      <vt:lpstr>Rozdeľuj a panuj</vt:lpstr>
      <vt:lpstr>Realita vs. objekty a ich triedy</vt:lpstr>
      <vt:lpstr>Objekty</vt:lpstr>
      <vt:lpstr>Kniha a jej dáta</vt:lpstr>
      <vt:lpstr>Ako budem dáta uchovávať?</vt:lpstr>
      <vt:lpstr>Trieda Book</vt:lpstr>
      <vt:lpstr>Trieda ako obal pre viac premenných</vt:lpstr>
      <vt:lpstr>Trieda ako obal pre viac premenných</vt:lpstr>
      <vt:lpstr>Použitie</vt:lpstr>
      <vt:lpstr>Ako dostať dáta do objektov?</vt:lpstr>
      <vt:lpstr>Zapúzdrenie (Encapsulation)</vt:lpstr>
      <vt:lpstr>Setter</vt:lpstr>
      <vt:lpstr>Getter</vt:lpstr>
      <vt:lpstr>Setter, getter a referencie</vt:lpstr>
      <vt:lpstr>Konštruktor</vt:lpstr>
      <vt:lpstr>Konštruktor</vt:lpstr>
      <vt:lpstr>Konštruktor</vt:lpstr>
      <vt:lpstr>Pravidlá na zapamätanie</vt:lpstr>
      <vt:lpstr>Konštruktor</vt:lpstr>
      <vt:lpstr>Napĺňanie priamym prístupom</vt:lpstr>
      <vt:lpstr>Vytvárame zoznam kníh</vt:lpstr>
      <vt:lpstr> Zadanie</vt:lpstr>
      <vt:lpstr>Realita vs. objekty a ich triedy</vt:lpstr>
      <vt:lpstr>Správca kníh vs. zapúzdrenosť</vt:lpstr>
      <vt:lpstr>Kostra triedy Library</vt:lpstr>
      <vt:lpstr>Dopĺňame telá metód</vt:lpstr>
      <vt:lpstr>Preťaženie metód</vt:lpstr>
      <vt:lpstr>Preťaženie metód</vt:lpstr>
      <vt:lpstr>Signatúra metódy</vt:lpstr>
      <vt:lpstr>Dopĺňame telá metód</vt:lpstr>
      <vt:lpstr>Library vs. Book</vt:lpstr>
      <vt:lpstr>Dopĺňame telá metód</vt:lpstr>
      <vt:lpstr>Dopĺňame telá metód</vt:lpstr>
      <vt:lpstr>Zopakujme si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480</cp:revision>
  <dcterms:created xsi:type="dcterms:W3CDTF">2007-01-29T19:11:06Z</dcterms:created>
  <dcterms:modified xsi:type="dcterms:W3CDTF">2021-11-22T09:21:47Z</dcterms:modified>
</cp:coreProperties>
</file>