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436" r:id="rId3"/>
    <p:sldId id="429" r:id="rId4"/>
    <p:sldId id="430" r:id="rId5"/>
    <p:sldId id="438" r:id="rId6"/>
    <p:sldId id="437" r:id="rId7"/>
    <p:sldId id="431" r:id="rId8"/>
    <p:sldId id="439" r:id="rId9"/>
    <p:sldId id="433" r:id="rId10"/>
    <p:sldId id="435" r:id="rId11"/>
    <p:sldId id="440" r:id="rId12"/>
    <p:sldId id="441" r:id="rId13"/>
    <p:sldId id="444" r:id="rId14"/>
    <p:sldId id="442" r:id="rId15"/>
    <p:sldId id="445" r:id="rId16"/>
    <p:sldId id="443" r:id="rId17"/>
    <p:sldId id="446" r:id="rId18"/>
    <p:sldId id="447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48" r:id="rId28"/>
    <p:sldId id="449" r:id="rId29"/>
    <p:sldId id="458" r:id="rId30"/>
    <p:sldId id="434" r:id="rId31"/>
    <p:sldId id="459" r:id="rId32"/>
    <p:sldId id="460" r:id="rId33"/>
    <p:sldId id="496" r:id="rId34"/>
    <p:sldId id="490" r:id="rId35"/>
    <p:sldId id="489" r:id="rId36"/>
    <p:sldId id="497" r:id="rId37"/>
    <p:sldId id="498" r:id="rId38"/>
    <p:sldId id="499" r:id="rId39"/>
    <p:sldId id="493" r:id="rId40"/>
    <p:sldId id="494" r:id="rId41"/>
    <p:sldId id="476" r:id="rId42"/>
    <p:sldId id="477" r:id="rId43"/>
    <p:sldId id="478" r:id="rId44"/>
    <p:sldId id="479" r:id="rId45"/>
    <p:sldId id="481" r:id="rId46"/>
    <p:sldId id="480" r:id="rId47"/>
    <p:sldId id="471" r:id="rId48"/>
    <p:sldId id="483" r:id="rId49"/>
    <p:sldId id="485" r:id="rId50"/>
    <p:sldId id="484" r:id="rId51"/>
    <p:sldId id="482" r:id="rId52"/>
    <p:sldId id="486" r:id="rId53"/>
    <p:sldId id="491" r:id="rId54"/>
    <p:sldId id="39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77040B01-A9CB-4D10-AC45-F8EEF09B93B4}">
          <p14:sldIdLst>
            <p14:sldId id="352"/>
            <p14:sldId id="436"/>
            <p14:sldId id="429"/>
            <p14:sldId id="430"/>
            <p14:sldId id="438"/>
            <p14:sldId id="437"/>
            <p14:sldId id="431"/>
            <p14:sldId id="439"/>
            <p14:sldId id="433"/>
            <p14:sldId id="435"/>
            <p14:sldId id="440"/>
            <p14:sldId id="441"/>
            <p14:sldId id="444"/>
            <p14:sldId id="442"/>
            <p14:sldId id="445"/>
            <p14:sldId id="443"/>
            <p14:sldId id="446"/>
            <p14:sldId id="447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48"/>
            <p14:sldId id="449"/>
            <p14:sldId id="458"/>
            <p14:sldId id="434"/>
            <p14:sldId id="459"/>
            <p14:sldId id="460"/>
            <p14:sldId id="496"/>
            <p14:sldId id="490"/>
            <p14:sldId id="489"/>
            <p14:sldId id="497"/>
            <p14:sldId id="498"/>
            <p14:sldId id="499"/>
            <p14:sldId id="493"/>
            <p14:sldId id="494"/>
            <p14:sldId id="476"/>
            <p14:sldId id="477"/>
            <p14:sldId id="478"/>
            <p14:sldId id="479"/>
            <p14:sldId id="481"/>
            <p14:sldId id="480"/>
            <p14:sldId id="471"/>
            <p14:sldId id="483"/>
            <p14:sldId id="485"/>
            <p14:sldId id="484"/>
            <p14:sldId id="482"/>
            <p14:sldId id="486"/>
            <p14:sldId id="4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2E49C"/>
    <a:srgbClr val="006600"/>
    <a:srgbClr val="FFE781"/>
    <a:srgbClr val="CC9900"/>
    <a:srgbClr val="008000"/>
    <a:srgbClr val="99CCFF"/>
    <a:srgbClr val="A7E2FF"/>
    <a:srgbClr val="2B321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48025-96CB-B932-E6B4-EDC4D185332E}" v="5" dt="2021-08-27T05:29:37.127"/>
    <p1510:client id="{3FDE783F-0F07-0C99-2062-5214DC8F1C0C}" v="790" dt="2021-12-20T10:58:01.983"/>
    <p1510:client id="{816EE075-E821-0915-10AF-E7258C21363F}" v="120" dt="2021-09-03T12:12:08.410"/>
    <p1510:client id="{96CC9787-D13D-214E-A9F4-694F65D5B5A5}" v="2" dt="2020-12-14T05:33:1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86702" autoAdjust="0"/>
  </p:normalViewPr>
  <p:slideViewPr>
    <p:cSldViewPr snapToGrid="0">
      <p:cViewPr varScale="1">
        <p:scale>
          <a:sx n="113" d="100"/>
          <a:sy n="113" d="100"/>
        </p:scale>
        <p:origin x="464" y="16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6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earch.maven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8775" y="287672"/>
            <a:ext cx="737184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  <a:cs typeface="Verdana"/>
              </a:rPr>
              <a:t>13.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(20.</a:t>
            </a:r>
            <a:r>
              <a:rPr lang="sk-SK" sz="4000" dirty="0">
                <a:latin typeface="Lucida Sans"/>
                <a:ea typeface="Verdana"/>
                <a:cs typeface="Verdana"/>
              </a:rPr>
              <a:t>1</a:t>
            </a:r>
            <a:r>
              <a:rPr lang="en-US" sz="4000" dirty="0">
                <a:latin typeface="Lucida Sans"/>
                <a:ea typeface="Verdana"/>
                <a:cs typeface="Verdana"/>
              </a:rPr>
              <a:t>2.2021)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marL="342265" lvl="0" indent="-342265" algn="ctr">
              <a:buNone/>
            </a:pPr>
            <a:endParaRPr lang="sk-SK" b="1" dirty="0"/>
          </a:p>
          <a:p>
            <a:pPr marL="342265" lvl="0" indent="-342265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5400" b="1" dirty="0" err="1">
                <a:solidFill>
                  <a:schemeClr val="tx1"/>
                </a:solidFill>
                <a:latin typeface="Trebuchet MS"/>
              </a:rPr>
              <a:t>Vlastn</a:t>
            </a:r>
            <a:r>
              <a:rPr lang="sk-SK" sz="5400" b="1" dirty="0">
                <a:solidFill>
                  <a:schemeClr val="tx1"/>
                </a:solidFill>
                <a:latin typeface="Trebuchet MS"/>
              </a:rPr>
              <a:t>é výnimky</a:t>
            </a:r>
            <a:endParaRPr lang="en-US" sz="5400" b="1" dirty="0">
              <a:solidFill>
                <a:schemeClr val="tx1"/>
              </a:solidFill>
              <a:latin typeface="Trebuchet MS"/>
            </a:endParaRPr>
          </a:p>
          <a:p>
            <a:pPr marL="342265" indent="-342265" algn="ctr">
              <a:spcBef>
                <a:spcPts val="1349"/>
              </a:spcBef>
              <a:spcAft>
                <a:spcPts val="1349"/>
              </a:spcAft>
              <a:buNone/>
            </a:pPr>
            <a:r>
              <a:rPr lang="sk-SK" sz="5400" b="1" dirty="0">
                <a:solidFill>
                  <a:schemeClr val="tx1"/>
                </a:solidFill>
                <a:latin typeface="Trebuchet MS"/>
              </a:rPr>
              <a:t>a zopár užitočných vecí</a:t>
            </a:r>
            <a:endParaRPr lang="sk-SK" sz="5400" b="1" dirty="0">
              <a:solidFill>
                <a:schemeClr val="tx1"/>
              </a:solidFill>
            </a:endParaRPr>
          </a:p>
          <a:p>
            <a:pPr marL="342265" lvl="0" indent="-342265" algn="ctr">
              <a:buNone/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sk-SK" b="1" dirty="0">
                <a:solidFill>
                  <a:schemeClr val="tx1"/>
                </a:solidFill>
              </a:rPr>
              <a:t>lebo</a:t>
            </a:r>
          </a:p>
          <a:p>
            <a:pPr marL="342265" lvl="0" indent="-342265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</a:rPr>
              <a:t>Koniec</a:t>
            </a:r>
            <a:r>
              <a:rPr lang="en-US" sz="3200" b="1" dirty="0">
                <a:solidFill>
                  <a:schemeClr val="tx1"/>
                </a:solidFill>
              </a:rPr>
              <a:t> PAZ1a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9279" y="4160880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9280" y="3959279"/>
            <a:ext cx="2519640" cy="19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79280" y="1273210"/>
            <a:ext cx="4381560" cy="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BB601-60F5-47C6-876A-8F26271E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Kontrolované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123AA4-CCD3-4055-B215-D894FDF09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Filozofický pohľad: </a:t>
            </a:r>
          </a:p>
          <a:p>
            <a:pPr lvl="1"/>
            <a:r>
              <a:rPr lang="sk-SK" dirty="0"/>
              <a:t>zotaviteľné chyby</a:t>
            </a:r>
          </a:p>
          <a:p>
            <a:r>
              <a:rPr lang="sk-SK" dirty="0"/>
              <a:t>Programátorsky pohľad:</a:t>
            </a:r>
          </a:p>
          <a:p>
            <a:pPr lvl="1"/>
            <a:r>
              <a:rPr lang="sk-SK" dirty="0"/>
              <a:t>výnimky, ktoré sa nemôžu „šíriť“ bez povšimnutia</a:t>
            </a:r>
          </a:p>
          <a:p>
            <a:pPr lvl="1"/>
            <a:endParaRPr lang="sk-SK" dirty="0"/>
          </a:p>
          <a:p>
            <a:r>
              <a:rPr lang="sk-SK" dirty="0"/>
              <a:t>Kontrolované výnimky </a:t>
            </a:r>
            <a:r>
              <a:rPr lang="sk-SK" b="1" dirty="0"/>
              <a:t>nemusíme</a:t>
            </a:r>
            <a:r>
              <a:rPr lang="sk-SK" dirty="0"/>
              <a:t> odchytávať, ale </a:t>
            </a:r>
            <a:r>
              <a:rPr lang="sk-SK" b="1" dirty="0">
                <a:solidFill>
                  <a:srgbClr val="FF0000"/>
                </a:solidFill>
              </a:rPr>
              <a:t>nesmú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sk-SK" b="1" dirty="0">
                <a:solidFill>
                  <a:srgbClr val="FF0000"/>
                </a:solidFill>
              </a:rPr>
              <a:t>ť vyhodené</a:t>
            </a:r>
            <a:r>
              <a:rPr lang="en-US" dirty="0"/>
              <a:t> z met</a:t>
            </a:r>
            <a:r>
              <a:rPr lang="sk-SK" dirty="0"/>
              <a:t>ódy bez toho, aby to mala metóda vo svojom popise...</a:t>
            </a:r>
          </a:p>
        </p:txBody>
      </p:sp>
    </p:spTree>
    <p:extLst>
      <p:ext uri="{BB962C8B-B14F-4D97-AF65-F5344CB8AC3E}">
        <p14:creationId xmlns:p14="http://schemas.microsoft.com/office/powerpoint/2010/main" val="28439515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1530-FAE5-42B9-A1CF-A713D401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Klasika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4753B72-F7BD-4052-9BFB-A00D9523E5D2}"/>
              </a:ext>
            </a:extLst>
          </p:cNvPr>
          <p:cNvSpPr/>
          <p:nvPr/>
        </p:nvSpPr>
        <p:spPr>
          <a:xfrm>
            <a:off x="276225" y="1160830"/>
            <a:ext cx="87243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Pomocnik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b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.hasNext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9" name="Rovná spojnica 8">
            <a:extLst>
              <a:ext uri="{FF2B5EF4-FFF2-40B4-BE49-F238E27FC236}">
                <a16:creationId xmlns:a16="http://schemas.microsoft.com/office/drawing/2014/main" id="{35EF36ED-B30D-4304-AD20-821A8FA5145C}"/>
              </a:ext>
            </a:extLst>
          </p:cNvPr>
          <p:cNvSpPr/>
          <p:nvPr/>
        </p:nvSpPr>
        <p:spPr>
          <a:xfrm flipV="1">
            <a:off x="7439025" y="2484279"/>
            <a:ext cx="66674" cy="159242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Voľná forma 4">
            <a:extLst>
              <a:ext uri="{FF2B5EF4-FFF2-40B4-BE49-F238E27FC236}">
                <a16:creationId xmlns:a16="http://schemas.microsoft.com/office/drawing/2014/main" id="{D28C778D-592B-4F2F-99E3-830272E4EA69}"/>
              </a:ext>
            </a:extLst>
          </p:cNvPr>
          <p:cNvSpPr/>
          <p:nvPr/>
        </p:nvSpPr>
        <p:spPr>
          <a:xfrm>
            <a:off x="6262410" y="3899139"/>
            <a:ext cx="2245531" cy="19706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Môžeme nechať „vybublať“ aj kontrolovanú výnimku, len to musíme explicitne uviesť</a:t>
            </a:r>
          </a:p>
        </p:txBody>
      </p:sp>
    </p:spTree>
    <p:extLst>
      <p:ext uri="{BB962C8B-B14F-4D97-AF65-F5344CB8AC3E}">
        <p14:creationId xmlns:p14="http://schemas.microsoft.com/office/powerpoint/2010/main" val="1550400334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B0424-7268-4782-A05E-DB86DA4C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throws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4E1569-6FC9-40DF-8A39-3BDF90EA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3971924"/>
            <a:ext cx="8574505" cy="2605339"/>
          </a:xfrm>
        </p:spPr>
        <p:txBody>
          <a:bodyPr/>
          <a:lstStyle/>
          <a:p>
            <a:r>
              <a:rPr lang="sk-SK" dirty="0"/>
              <a:t>v </a:t>
            </a:r>
            <a:r>
              <a:rPr lang="sk-SK" dirty="0" err="1"/>
              <a:t>throws</a:t>
            </a:r>
            <a:r>
              <a:rPr lang="en-US" dirty="0"/>
              <a:t>:</a:t>
            </a:r>
          </a:p>
          <a:p>
            <a:pPr lvl="1"/>
            <a:r>
              <a:rPr lang="sk-SK" b="1" dirty="0"/>
              <a:t>môžu</a:t>
            </a:r>
            <a:r>
              <a:rPr lang="sk-SK" dirty="0"/>
              <a:t> </a:t>
            </a:r>
            <a:r>
              <a:rPr lang="sk-SK" b="1" dirty="0"/>
              <a:t>byť</a:t>
            </a:r>
            <a:r>
              <a:rPr lang="sk-SK" dirty="0"/>
              <a:t> uvedené </a:t>
            </a:r>
            <a:r>
              <a:rPr lang="sk-SK" b="1" dirty="0"/>
              <a:t>nekontrolované</a:t>
            </a:r>
            <a:r>
              <a:rPr lang="sk-SK" dirty="0"/>
              <a:t> výnimky, ktoré sú z metódy vyhadzované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vybubl</a:t>
            </a:r>
            <a:r>
              <a:rPr lang="sk-SK" dirty="0" err="1"/>
              <a:t>ávané</a:t>
            </a:r>
            <a:r>
              <a:rPr lang="sk-SK" dirty="0"/>
              <a:t>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musia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byť</a:t>
            </a:r>
            <a:r>
              <a:rPr lang="sk-SK" dirty="0"/>
              <a:t> uvedené </a:t>
            </a:r>
            <a:r>
              <a:rPr lang="sk-SK" b="1" dirty="0">
                <a:solidFill>
                  <a:srgbClr val="FF0000"/>
                </a:solidFill>
              </a:rPr>
              <a:t>kontrolované</a:t>
            </a:r>
            <a:r>
              <a:rPr lang="sk-SK" dirty="0"/>
              <a:t> výnimky, ktoré sú </a:t>
            </a:r>
            <a:br>
              <a:rPr lang="sk-SK" dirty="0"/>
            </a:br>
            <a:r>
              <a:rPr lang="sk-SK" dirty="0"/>
              <a:t>z metódy vyhadzované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vybubl</a:t>
            </a:r>
            <a:r>
              <a:rPr lang="sk-SK" dirty="0" err="1"/>
              <a:t>ávané</a:t>
            </a:r>
            <a:r>
              <a:rPr lang="sk-SK" dirty="0"/>
              <a:t>“</a:t>
            </a:r>
            <a:r>
              <a:rPr lang="en-US" dirty="0"/>
              <a:t>)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EE6A6D3-F319-428A-BE24-28AA8769F77C}"/>
              </a:ext>
            </a:extLst>
          </p:cNvPr>
          <p:cNvSpPr/>
          <p:nvPr/>
        </p:nvSpPr>
        <p:spPr>
          <a:xfrm>
            <a:off x="493546" y="1457862"/>
            <a:ext cx="8156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etoda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(…)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TypV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ýnimky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1,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TypV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ýnimky2, ...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0F250F8F-CDF0-485F-AE66-6D46B234D8C2}"/>
              </a:ext>
            </a:extLst>
          </p:cNvPr>
          <p:cNvSpPr/>
          <p:nvPr/>
        </p:nvSpPr>
        <p:spPr>
          <a:xfrm>
            <a:off x="3247663" y="2316296"/>
            <a:ext cx="5402791" cy="1015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Zoznam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typov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ea typeface="DejaVu Sans" pitchFamily="2"/>
                <a:cs typeface="DejaVu Sans" pitchFamily="2"/>
              </a:rPr>
              <a:t>v</a:t>
            </a:r>
            <a:r>
              <a:rPr lang="sk-SK" dirty="0" err="1">
                <a:ea typeface="DejaVu Sans" pitchFamily="2"/>
                <a:cs typeface="DejaVu Sans" pitchFamily="2"/>
              </a:rPr>
              <a:t>ýnimiek</a:t>
            </a:r>
            <a:r>
              <a:rPr lang="sk-SK" dirty="0"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(v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ýnimkových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tried)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, ktoré môže metóda vyhodiť ako upozornenie pre používateľov metódy.</a:t>
            </a:r>
          </a:p>
        </p:txBody>
      </p:sp>
      <p:sp>
        <p:nvSpPr>
          <p:cNvPr id="7" name="Ľavá zložená zátvorka 6">
            <a:extLst>
              <a:ext uri="{FF2B5EF4-FFF2-40B4-BE49-F238E27FC236}">
                <a16:creationId xmlns:a16="http://schemas.microsoft.com/office/drawing/2014/main" id="{D43E5B18-69DE-4015-8C0A-6FBC022DE543}"/>
              </a:ext>
            </a:extLst>
          </p:cNvPr>
          <p:cNvSpPr/>
          <p:nvPr/>
        </p:nvSpPr>
        <p:spPr bwMode="auto">
          <a:xfrm rot="16200000">
            <a:off x="5886451" y="132724"/>
            <a:ext cx="381000" cy="3762375"/>
          </a:xfrm>
          <a:prstGeom prst="leftBrace">
            <a:avLst>
              <a:gd name="adj1" fmla="val 63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992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DB84C-90D4-470F-96E5-ADCAE6D0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Kontrolovaná </a:t>
            </a:r>
            <a:r>
              <a:rPr lang="sk-SK" sz="3200" dirty="0" err="1"/>
              <a:t>vs</a:t>
            </a:r>
            <a:r>
              <a:rPr lang="sk-SK" sz="3200" dirty="0"/>
              <a:t>. nekontrolovaná</a:t>
            </a:r>
          </a:p>
        </p:txBody>
      </p:sp>
      <p:pic>
        <p:nvPicPr>
          <p:cNvPr id="2050" name="Picture 2" descr="Mrs. Baia&amp;Classroom: June 2015">
            <a:extLst>
              <a:ext uri="{FF2B5EF4-FFF2-40B4-BE49-F238E27FC236}">
                <a16:creationId xmlns:a16="http://schemas.microsoft.com/office/drawing/2014/main" id="{CDDB8A94-D342-4DCD-8E7A-1941ED9E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067841"/>
            <a:ext cx="2387600" cy="32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59E44A52-D593-4150-B146-CE80AE018D33}"/>
              </a:ext>
            </a:extLst>
          </p:cNvPr>
          <p:cNvSpPr/>
          <p:nvPr/>
        </p:nvSpPr>
        <p:spPr bwMode="auto">
          <a:xfrm>
            <a:off x="443203" y="1409700"/>
            <a:ext cx="5105400" cy="2389406"/>
          </a:xfrm>
          <a:prstGeom prst="cloudCallout">
            <a:avLst>
              <a:gd name="adj1" fmla="val 71052"/>
              <a:gd name="adj2" fmla="val 4525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Ako zistiť, ktorá výnimka je kontrolovaná a ktorá je nekontrolovaná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665335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EFC00-FF31-4ACB-B5E3-8F68C754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Rodokme</a:t>
            </a:r>
            <a:r>
              <a:rPr lang="sk-SK" dirty="0"/>
              <a:t>ň výnimiek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5B6C86-B53F-4D9A-898C-371CF379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54"/>
          <a:stretch/>
        </p:blipFill>
        <p:spPr>
          <a:xfrm>
            <a:off x="88999" y="1328737"/>
            <a:ext cx="9055001" cy="170021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3D6AC5-D227-44AE-A589-A7A8A1D4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4" y="4421980"/>
            <a:ext cx="4510285" cy="17002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A772CDA-AB41-438C-A9C9-FF7B1A0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99" y="3290887"/>
            <a:ext cx="4085232" cy="1700212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DDFFE3FC-69A4-4947-B232-8FAAD1A23AB1}"/>
              </a:ext>
            </a:extLst>
          </p:cNvPr>
          <p:cNvCxnSpPr>
            <a:cxnSpLocks/>
          </p:cNvCxnSpPr>
          <p:nvPr/>
        </p:nvCxnSpPr>
        <p:spPr bwMode="auto">
          <a:xfrm>
            <a:off x="504825" y="2209800"/>
            <a:ext cx="15240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FAAE7C6A-C447-4FBC-A2F3-52706C4A3F81}"/>
              </a:ext>
            </a:extLst>
          </p:cNvPr>
          <p:cNvCxnSpPr>
            <a:cxnSpLocks/>
          </p:cNvCxnSpPr>
          <p:nvPr/>
        </p:nvCxnSpPr>
        <p:spPr bwMode="auto">
          <a:xfrm>
            <a:off x="657225" y="5381625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922D2208-3930-47B7-B03E-1161A7102FD8}"/>
              </a:ext>
            </a:extLst>
          </p:cNvPr>
          <p:cNvCxnSpPr>
            <a:cxnSpLocks/>
          </p:cNvCxnSpPr>
          <p:nvPr/>
        </p:nvCxnSpPr>
        <p:spPr bwMode="auto">
          <a:xfrm>
            <a:off x="5114925" y="4248150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714076923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5273B-90F2-4BDA-9F06-996EBA22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Throwable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BF6C83-4B06-4192-A337-B9852BBB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objekt, ktorý </a:t>
            </a:r>
            <a:r>
              <a:rPr lang="sk-SK" b="1" dirty="0"/>
              <a:t>sa dá vyhodiť</a:t>
            </a:r>
            <a:r>
              <a:rPr lang="sk-SK" dirty="0"/>
              <a:t>, musí byť inštanciou triedy, ktorá rozširuje triedu </a:t>
            </a:r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Throwable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+mj-lt"/>
              </a:rPr>
              <a:t>u</a:t>
            </a:r>
            <a:r>
              <a:rPr lang="sk-SK" dirty="0" err="1">
                <a:latin typeface="+mj-lt"/>
              </a:rPr>
              <a:t>pozornenie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koncovkou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„</a:t>
            </a:r>
            <a:r>
              <a:rPr lang="sk-SK" dirty="0" err="1">
                <a:latin typeface="+mj-lt"/>
              </a:rPr>
              <a:t>able</a:t>
            </a:r>
            <a:r>
              <a:rPr lang="sk-SK" dirty="0">
                <a:latin typeface="+mj-lt"/>
              </a:rPr>
              <a:t>“ končia zvyčajne mená rozhraní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Iterable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latin typeface="Consolas" panose="020B0609020204030204" pitchFamily="49" charset="0"/>
              </a:rPr>
              <a:t>Comparable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Runable</a:t>
            </a:r>
            <a:r>
              <a:rPr lang="en-US" dirty="0">
                <a:latin typeface="+mj-lt"/>
              </a:rPr>
              <a:t>, …), </a:t>
            </a:r>
            <a:r>
              <a:rPr lang="en-US" dirty="0">
                <a:latin typeface="Consolas" panose="020B0609020204030204" pitchFamily="49" charset="0"/>
              </a:rPr>
              <a:t>Throwable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</a:t>
            </a:r>
            <a:r>
              <a:rPr lang="en-US" dirty="0">
                <a:latin typeface="+mj-lt"/>
              </a:rPr>
              <a:t> ale </a:t>
            </a:r>
            <a:r>
              <a:rPr lang="en-US" dirty="0" err="1">
                <a:latin typeface="+mj-lt"/>
              </a:rPr>
              <a:t>trieda</a:t>
            </a:r>
            <a:r>
              <a:rPr lang="en-US" dirty="0">
                <a:latin typeface="+mj-lt"/>
              </a:rPr>
              <a:t>…</a:t>
            </a:r>
            <a:endParaRPr lang="sk-SK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448F26-0A2F-4663-AFEB-768994C5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85" y="4307679"/>
            <a:ext cx="5375709" cy="20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5578"/>
      </p:ext>
    </p:extLst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v hierarchii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Výnimky sú triedy v hierarchii dedičnosti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3309929" y="2187594"/>
            <a:ext cx="21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781"/>
          </a:solidFill>
          <a:ln w="0">
            <a:solidFill>
              <a:srgbClr val="000000"/>
            </a:solidFill>
            <a:prstDash val="dash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Throwable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1689929" y="3627594"/>
            <a:ext cx="21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Exception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5289929" y="3627594"/>
            <a:ext cx="180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Error</a:t>
            </a:r>
          </a:p>
        </p:txBody>
      </p:sp>
      <p:sp>
        <p:nvSpPr>
          <p:cNvPr id="7" name="Voľná forma 6"/>
          <p:cNvSpPr/>
          <p:nvPr/>
        </p:nvSpPr>
        <p:spPr>
          <a:xfrm>
            <a:off x="1149929" y="5247594"/>
            <a:ext cx="306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RuntimeException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</p:txBody>
      </p:sp>
      <p:sp>
        <p:nvSpPr>
          <p:cNvPr id="8" name="Rovná spojnica 7"/>
          <p:cNvSpPr/>
          <p:nvPr/>
        </p:nvSpPr>
        <p:spPr>
          <a:xfrm flipV="1">
            <a:off x="3129929" y="2907594"/>
            <a:ext cx="72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9" name="Rovná spojnica 8"/>
          <p:cNvSpPr/>
          <p:nvPr/>
        </p:nvSpPr>
        <p:spPr>
          <a:xfrm flipH="1" flipV="1">
            <a:off x="5109929" y="2907594"/>
            <a:ext cx="72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0" name="Rovná spojnica 9"/>
          <p:cNvSpPr/>
          <p:nvPr/>
        </p:nvSpPr>
        <p:spPr>
          <a:xfrm flipV="1">
            <a:off x="2589929" y="4347594"/>
            <a:ext cx="0" cy="90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1" name="Rovná spojnica 10"/>
          <p:cNvSpPr/>
          <p:nvPr/>
        </p:nvSpPr>
        <p:spPr>
          <a:xfrm flipH="1" flipV="1">
            <a:off x="6189929" y="4347594"/>
            <a:ext cx="540000" cy="720000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2" name="Rovná spojnica 11"/>
          <p:cNvSpPr/>
          <p:nvPr/>
        </p:nvSpPr>
        <p:spPr>
          <a:xfrm flipH="1">
            <a:off x="4209929" y="5427594"/>
            <a:ext cx="1800000" cy="0"/>
          </a:xfrm>
          <a:prstGeom prst="line">
            <a:avLst/>
          </a:prstGeom>
          <a:noFill/>
          <a:ln w="72000">
            <a:solidFill>
              <a:srgbClr val="FF0000"/>
            </a:solidFill>
            <a:prstDash val="solid"/>
            <a:tailEnd type="arrow"/>
          </a:ln>
        </p:spPr>
        <p:txBody>
          <a:bodyPr vert="horz" lIns="126000" tIns="81000" rIns="126000" bIns="81000" anchor="ctr" anchorCtr="1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13" name="Voľná forma 12"/>
          <p:cNvSpPr/>
          <p:nvPr/>
        </p:nvSpPr>
        <p:spPr>
          <a:xfrm>
            <a:off x="5109929" y="5047566"/>
            <a:ext cx="3894503" cy="13797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Nemusíme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odchytávať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(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nekontrolovan</a:t>
            </a:r>
            <a:r>
              <a:rPr lang="sk-SK" sz="24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é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4431919"/>
      </p:ext>
    </p:extLst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Druhy výnimiek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rgbClr val="FF0000"/>
                </a:solidFill>
              </a:rPr>
              <a:t>Nekontrolované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výnimky (</a:t>
            </a:r>
            <a:r>
              <a:rPr lang="sk-SK" sz="2400" dirty="0" err="1"/>
              <a:t>Runtime</a:t>
            </a:r>
            <a:r>
              <a:rPr lang="sk-SK" sz="2400" dirty="0"/>
              <a:t> </a:t>
            </a:r>
            <a:r>
              <a:rPr lang="sk-SK" sz="2400" dirty="0" err="1"/>
              <a:t>Exceptions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nemus</a:t>
            </a:r>
            <a:r>
              <a:rPr lang="en-US" sz="2000" dirty="0" err="1"/>
              <a:t>ia</a:t>
            </a:r>
            <a:r>
              <a:rPr lang="sk-SK" sz="2000" dirty="0"/>
              <a:t> sa uviesť v </a:t>
            </a:r>
            <a:r>
              <a:rPr lang="sk-SK" sz="2000" b="1" kern="1200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</a:t>
            </a:r>
            <a:endParaRPr lang="sk-SK" sz="2000" b="1" kern="120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/>
              <a:t>potomkovia triedy </a:t>
            </a:r>
            <a:r>
              <a:rPr lang="sk-SK" sz="2000" dirty="0" err="1">
                <a:latin typeface="Courier New" pitchFamily="49"/>
              </a:rPr>
              <a:t>RuntimeException</a:t>
            </a:r>
            <a:endParaRPr lang="sk-SK" sz="2000" dirty="0">
              <a:latin typeface="Courier New" pitchFamily="49"/>
            </a:endParaRPr>
          </a:p>
          <a:p>
            <a:r>
              <a:rPr lang="sk-SK" sz="2400" dirty="0">
                <a:solidFill>
                  <a:srgbClr val="FF0000"/>
                </a:solidFill>
              </a:rPr>
              <a:t>Chyby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(</a:t>
            </a:r>
            <a:r>
              <a:rPr lang="sk-SK" sz="2400" dirty="0" err="1"/>
              <a:t>Errors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ako nekontrolované výnimky...</a:t>
            </a:r>
          </a:p>
          <a:p>
            <a:pPr lvl="1"/>
            <a:r>
              <a:rPr lang="sk-SK" sz="2000" dirty="0"/>
              <a:t>abnormálny stav systému, aplikácia nemá šancu sa zotaviť</a:t>
            </a:r>
          </a:p>
          <a:p>
            <a:pPr lvl="1"/>
            <a:r>
              <a:rPr lang="sk-SK" sz="2000" dirty="0"/>
              <a:t>vznikajú, aby sa dalo zistiť miesto a príčina chyby</a:t>
            </a:r>
          </a:p>
          <a:p>
            <a:pPr lvl="1"/>
            <a:r>
              <a:rPr lang="sk-SK" sz="2000" dirty="0"/>
              <a:t>potomkovia triedy </a:t>
            </a:r>
            <a:r>
              <a:rPr lang="sk-SK" sz="2000" dirty="0" err="1">
                <a:latin typeface="Courier New" pitchFamily="49"/>
              </a:rPr>
              <a:t>Error</a:t>
            </a:r>
            <a:endParaRPr lang="sk-SK" sz="2000" dirty="0">
              <a:latin typeface="Courier New" pitchFamily="49"/>
            </a:endParaRPr>
          </a:p>
          <a:p>
            <a:r>
              <a:rPr lang="sk-SK" sz="2400" dirty="0">
                <a:solidFill>
                  <a:srgbClr val="FF0000"/>
                </a:solidFill>
              </a:rPr>
              <a:t>Kontrolované</a:t>
            </a:r>
            <a:r>
              <a:rPr lang="sk-SK" sz="2400" dirty="0">
                <a:solidFill>
                  <a:srgbClr val="000080"/>
                </a:solidFill>
              </a:rPr>
              <a:t> </a:t>
            </a:r>
            <a:r>
              <a:rPr lang="sk-SK" sz="2400" dirty="0"/>
              <a:t>výnimky (</a:t>
            </a:r>
            <a:r>
              <a:rPr lang="sk-SK" sz="2400" dirty="0" err="1"/>
              <a:t>Exceptions</a:t>
            </a:r>
            <a:r>
              <a:rPr lang="sk-SK" sz="2400" dirty="0"/>
              <a:t>)</a:t>
            </a:r>
          </a:p>
          <a:p>
            <a:pPr lvl="1"/>
            <a:r>
              <a:rPr lang="sk-SK" sz="2000" dirty="0"/>
              <a:t>musia sa uviesť v </a:t>
            </a:r>
            <a:r>
              <a:rPr lang="sk-SK" sz="2000" b="1" kern="1200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</a:t>
            </a:r>
            <a:endParaRPr lang="sk-SK" sz="1800" b="1" kern="1200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lvl="1"/>
            <a:r>
              <a:rPr lang="sk-SK" sz="2000" dirty="0"/>
              <a:t>čokoľvek, čo nie je nekontrolovaná výnimka alebo chyba</a:t>
            </a:r>
          </a:p>
          <a:p>
            <a:pPr lvl="1"/>
            <a:r>
              <a:rPr lang="sk-SK" sz="2000" dirty="0"/>
              <a:t>zvyčajne rozširuje triedu </a:t>
            </a:r>
            <a:r>
              <a:rPr lang="sk-S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sk-SK" sz="2000" b="1" kern="1200" dirty="0">
              <a:solidFill>
                <a:srgbClr val="800080"/>
              </a:solidFill>
              <a:latin typeface="Courier New" panose="02070309020205020404" pitchFamily="49" charset="0"/>
              <a:ea typeface="DejaVu Sans" pitchFamily="2"/>
              <a:cs typeface="Courier New" panose="02070309020205020404" pitchFamily="49" charset="0"/>
            </a:endParaRPr>
          </a:p>
          <a:p>
            <a:pPr lvl="1"/>
            <a:endParaRPr lang="sk-SK" sz="2000" dirty="0">
              <a:latin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126416492"/>
      </p:ext>
    </p:extLst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EFC00-FF31-4ACB-B5E3-8F68C754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</a:t>
            </a:r>
            <a:r>
              <a:rPr lang="en-US" dirty="0"/>
              <a:t>r</a:t>
            </a:r>
            <a:r>
              <a:rPr lang="sk-SK" dirty="0"/>
              <a:t>á je aká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5B6C86-B53F-4D9A-898C-371CF379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54"/>
          <a:stretch/>
        </p:blipFill>
        <p:spPr>
          <a:xfrm>
            <a:off x="88999" y="1328737"/>
            <a:ext cx="9055001" cy="170021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C3D6AC5-D227-44AE-A589-A7A8A1D4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4" y="4421980"/>
            <a:ext cx="4510285" cy="17002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A772CDA-AB41-438C-A9C9-FF7B1A0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99" y="3290887"/>
            <a:ext cx="4085232" cy="1700212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DDFFE3FC-69A4-4947-B232-8FAAD1A23AB1}"/>
              </a:ext>
            </a:extLst>
          </p:cNvPr>
          <p:cNvCxnSpPr>
            <a:cxnSpLocks/>
          </p:cNvCxnSpPr>
          <p:nvPr/>
        </p:nvCxnSpPr>
        <p:spPr bwMode="auto">
          <a:xfrm>
            <a:off x="1152525" y="2590800"/>
            <a:ext cx="207645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FAAE7C6A-C447-4FBC-A2F3-52706C4A3F81}"/>
              </a:ext>
            </a:extLst>
          </p:cNvPr>
          <p:cNvCxnSpPr>
            <a:cxnSpLocks/>
          </p:cNvCxnSpPr>
          <p:nvPr/>
        </p:nvCxnSpPr>
        <p:spPr bwMode="auto">
          <a:xfrm>
            <a:off x="962025" y="5581650"/>
            <a:ext cx="16383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E4657142-832B-487A-BA6F-F6FD227247EA}"/>
              </a:ext>
            </a:extLst>
          </p:cNvPr>
          <p:cNvCxnSpPr>
            <a:cxnSpLocks/>
          </p:cNvCxnSpPr>
          <p:nvPr/>
        </p:nvCxnSpPr>
        <p:spPr bwMode="auto">
          <a:xfrm>
            <a:off x="5419725" y="4460080"/>
            <a:ext cx="123825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18485549"/>
      </p:ext>
    </p:extLst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511EE-3D83-4C6B-9A69-2C13672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Vyhadzovanie</a:t>
            </a:r>
            <a:r>
              <a:rPr lang="en-US" dirty="0"/>
              <a:t> v</a:t>
            </a:r>
            <a:r>
              <a:rPr lang="sk-SK" dirty="0" err="1"/>
              <a:t>ýnimiek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1345AB15-C81B-4FEE-8DD4-177076D1BCCB}"/>
              </a:ext>
            </a:extLst>
          </p:cNvPr>
          <p:cNvSpPr/>
          <p:nvPr/>
        </p:nvSpPr>
        <p:spPr>
          <a:xfrm>
            <a:off x="590549" y="1359634"/>
            <a:ext cx="8124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 throw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IllegalArgumentException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"Parameter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nesmie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A00FF"/>
                </a:solidFill>
                <a:latin typeface="Consolas" panose="020B0609020204030204" pitchFamily="49" charset="0"/>
              </a:rPr>
              <a:t>byt</a:t>
            </a: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</a:rPr>
              <a:t> null."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B5E4A6D2-EA2C-40F6-856C-F7978696FDFA}"/>
              </a:ext>
            </a:extLst>
          </p:cNvPr>
          <p:cNvSpPr/>
          <p:nvPr/>
        </p:nvSpPr>
        <p:spPr>
          <a:xfrm flipH="1" flipV="1">
            <a:off x="1457324" y="2021351"/>
            <a:ext cx="171451" cy="2407773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B6498720-6958-49B6-AB47-6866A4032562}"/>
              </a:ext>
            </a:extLst>
          </p:cNvPr>
          <p:cNvSpPr/>
          <p:nvPr/>
        </p:nvSpPr>
        <p:spPr>
          <a:xfrm>
            <a:off x="237846" y="4360370"/>
            <a:ext cx="2943504" cy="1323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Cez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pr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íkaz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vyhodíme referenciu na objekt 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výnimkovej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triedy.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ABB6EB1-EB4E-4A80-9DC8-F9AD4FC8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724" y="3145370"/>
            <a:ext cx="5540430" cy="25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6361"/>
      </p:ext>
    </p:extLst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212D2-F0A1-420E-AA70-FD1E4BE1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Výnimka</a:t>
            </a:r>
          </a:p>
        </p:txBody>
      </p:sp>
      <p:sp>
        <p:nvSpPr>
          <p:cNvPr id="4" name="Voľná forma 3">
            <a:extLst>
              <a:ext uri="{FF2B5EF4-FFF2-40B4-BE49-F238E27FC236}">
                <a16:creationId xmlns:a16="http://schemas.microsoft.com/office/drawing/2014/main" id="{F8F75350-0957-4978-8684-7C7BF971DC8F}"/>
              </a:ext>
            </a:extLst>
          </p:cNvPr>
          <p:cNvSpPr/>
          <p:nvPr/>
        </p:nvSpPr>
        <p:spPr>
          <a:xfrm>
            <a:off x="404362" y="2837100"/>
            <a:ext cx="8335275" cy="1468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Exception in thread "main"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java.lang.NullPointerException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at Vynimkarka.kladnyPriemer(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Vynimkarka.java:9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at Spustac.main(</a:t>
            </a:r>
            <a:r>
              <a:rPr lang="sk-SK" sz="1800" b="0" i="0" u="sng" strike="noStrike" baseline="0">
                <a:ln>
                  <a:noFill/>
                </a:ln>
                <a:solidFill>
                  <a:srgbClr val="000000"/>
                </a:solidFill>
                <a:uFillTx/>
                <a:latin typeface="Courier New" pitchFamily="49"/>
                <a:ea typeface="DejaVu Sans" pitchFamily="2"/>
                <a:cs typeface="DejaVu Sans" pitchFamily="2"/>
              </a:rPr>
              <a:t>Spustac.java:10</a:t>
            </a:r>
            <a:r>
              <a:rPr lang="sk-SK" sz="1800" b="0" i="0" u="none" strike="noStrike" baseline="0">
                <a:ln>
                  <a:noFill/>
                </a:ln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218435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1A547-9C1C-4ABF-B5F9-8F812F1E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Informačná hodnota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C6F866-85E3-4446-A582-5682A3EF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Cieľ: načítať čísla zo súboru</a:t>
            </a:r>
          </a:p>
          <a:p>
            <a:r>
              <a:rPr lang="en-US" dirty="0" err="1"/>
              <a:t>Odchyten</a:t>
            </a:r>
            <a:r>
              <a:rPr lang="sk-SK" dirty="0"/>
              <a:t>á výnimka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sk-SK" dirty="0">
              <a:latin typeface="Consolas" panose="020B0609020204030204" pitchFamily="49" charset="0"/>
            </a:endParaRPr>
          </a:p>
          <a:p>
            <a:pPr marL="625475" lvl="1" indent="0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  <p:pic>
        <p:nvPicPr>
          <p:cNvPr id="3074" name="Picture 2" descr="http://www.myciboxy.cz/images/kavomat-002h.jpg">
            <a:extLst>
              <a:ext uri="{FF2B5EF4-FFF2-40B4-BE49-F238E27FC236}">
                <a16:creationId xmlns:a16="http://schemas.microsoft.com/office/drawing/2014/main" id="{02F7D68A-EF78-460D-AE13-FD88AFE8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9" y="2768599"/>
            <a:ext cx="2182248" cy="29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vná spojnica 4">
            <a:extLst>
              <a:ext uri="{FF2B5EF4-FFF2-40B4-BE49-F238E27FC236}">
                <a16:creationId xmlns:a16="http://schemas.microsoft.com/office/drawing/2014/main" id="{E1CE75EA-7E56-497A-BF8C-F153BFE389C3}"/>
              </a:ext>
            </a:extLst>
          </p:cNvPr>
          <p:cNvSpPr/>
          <p:nvPr/>
        </p:nvSpPr>
        <p:spPr>
          <a:xfrm flipH="1">
            <a:off x="1638299" y="3162299"/>
            <a:ext cx="1603840" cy="449104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9D56458C-CC23-4C18-8830-8D61F45172EB}"/>
              </a:ext>
            </a:extLst>
          </p:cNvPr>
          <p:cNvSpPr/>
          <p:nvPr/>
        </p:nvSpPr>
        <p:spPr>
          <a:xfrm>
            <a:off x="3277836" y="2492230"/>
            <a:ext cx="5278559" cy="793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Používateľa nezaujíma, čo sa deje vo vnútri metódy a aká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intern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á výnimka vznikla.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958FF08-CEA9-4453-A215-DD577D0659FA}"/>
              </a:ext>
            </a:extLst>
          </p:cNvPr>
          <p:cNvSpPr txBox="1"/>
          <p:nvPr/>
        </p:nvSpPr>
        <p:spPr>
          <a:xfrm>
            <a:off x="3276927" y="3387036"/>
            <a:ext cx="3993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Chcem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k</a:t>
            </a:r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ávu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:</a:t>
            </a:r>
          </a:p>
          <a:p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Prazdn</a:t>
            </a:r>
            <a:r>
              <a:rPr lang="en-US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yZasobnik</a:t>
            </a:r>
            <a:r>
              <a:rPr lang="sk-SK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C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10Exception</a:t>
            </a:r>
            <a:endParaRPr lang="sk-SK" dirty="0"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pic>
        <p:nvPicPr>
          <p:cNvPr id="7" name="Obrázok 7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id="{52B8B44B-2C26-4694-958D-D2F54119C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8" t="30696" r="40770" b="41708"/>
          <a:stretch/>
        </p:blipFill>
        <p:spPr>
          <a:xfrm>
            <a:off x="3357378" y="4616195"/>
            <a:ext cx="4810264" cy="17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6806"/>
      </p:ext>
    </p:extLst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E9443-4017-4165-AD27-9D2AFA46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Informačná hodnota výnimky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0D298A-D6E2-4CA3-82A3-1B143862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Výnimka má poskytnúť informácie tak, aby používateľ metódy </a:t>
            </a:r>
            <a:r>
              <a:rPr lang="en-US" dirty="0"/>
              <a:t>(=in</a:t>
            </a:r>
            <a:r>
              <a:rPr lang="sk-SK" dirty="0"/>
              <a:t>ý programátor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vedel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čo najskôr identifikovať </a:t>
            </a:r>
            <a:r>
              <a:rPr lang="en-US" b="1" dirty="0" err="1">
                <a:solidFill>
                  <a:srgbClr val="FF0000"/>
                </a:solidFill>
              </a:rPr>
              <a:t>pr</a:t>
            </a:r>
            <a:r>
              <a:rPr lang="sk-SK" b="1" dirty="0" err="1">
                <a:solidFill>
                  <a:srgbClr val="FF0000"/>
                </a:solidFill>
              </a:rPr>
              <a:t>íčinu</a:t>
            </a:r>
            <a:r>
              <a:rPr lang="sk-SK" dirty="0"/>
              <a:t> alebo zostaviť dobrý „</a:t>
            </a:r>
            <a:r>
              <a:rPr lang="sk-SK" dirty="0" err="1"/>
              <a:t>odchytávaco</a:t>
            </a:r>
            <a:r>
              <a:rPr lang="sk-SK" dirty="0"/>
              <a:t>-reakčný“ kód</a:t>
            </a:r>
          </a:p>
          <a:p>
            <a:pPr lvl="1"/>
            <a:r>
              <a:rPr lang="sk-SK" dirty="0"/>
              <a:t>výnimky vyhodené počas vývoja</a:t>
            </a:r>
          </a:p>
          <a:p>
            <a:pPr lvl="1"/>
            <a:r>
              <a:rPr lang="sk-SK" dirty="0"/>
              <a:t>výnimky vyhodené pri testovaní</a:t>
            </a:r>
          </a:p>
          <a:p>
            <a:pPr lvl="1"/>
            <a:r>
              <a:rPr lang="sk-SK" dirty="0"/>
              <a:t>výnimky zaznamenané v logoch pri behu aplikácie</a:t>
            </a:r>
          </a:p>
          <a:p>
            <a:r>
              <a:rPr lang="sk-SK" dirty="0"/>
              <a:t>Zdroje informácii:</a:t>
            </a:r>
          </a:p>
          <a:p>
            <a:pPr lvl="1"/>
            <a:r>
              <a:rPr lang="sk-SK" dirty="0"/>
              <a:t>názov </a:t>
            </a:r>
            <a:r>
              <a:rPr lang="sk-SK" dirty="0" err="1"/>
              <a:t>výnimkovej</a:t>
            </a:r>
            <a:r>
              <a:rPr lang="sk-SK" dirty="0"/>
              <a:t> triedy</a:t>
            </a:r>
          </a:p>
          <a:p>
            <a:pPr lvl="1"/>
            <a:r>
              <a:rPr lang="sk-SK" dirty="0"/>
              <a:t>popisná správa vo výnimke</a:t>
            </a:r>
          </a:p>
          <a:p>
            <a:pPr lvl="1"/>
            <a:r>
              <a:rPr lang="sk-SK" dirty="0"/>
              <a:t>výnimka nižšej úrovne </a:t>
            </a:r>
            <a:r>
              <a:rPr lang="en-US" dirty="0"/>
              <a:t>(</a:t>
            </a:r>
            <a:r>
              <a:rPr lang="en-US" dirty="0" err="1"/>
              <a:t>pr</a:t>
            </a:r>
            <a:r>
              <a:rPr lang="sk-SK" dirty="0" err="1"/>
              <a:t>íčina</a:t>
            </a:r>
            <a:r>
              <a:rPr lang="en-US" dirty="0"/>
              <a:t>)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40804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5F22-054B-4B73-AB86-0AD3980A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</a:t>
            </a:r>
            <a:r>
              <a:rPr lang="sk-SK" dirty="0"/>
              <a:t>é </a:t>
            </a:r>
            <a:r>
              <a:rPr lang="sk-SK" dirty="0" err="1"/>
              <a:t>výnimkové</a:t>
            </a:r>
            <a:r>
              <a:rPr lang="sk-SK" dirty="0"/>
              <a:t>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AE777D-15F3-4242-BA56-C5F1FBA5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Vytvoríme triedu rozširujúcu </a:t>
            </a:r>
            <a:r>
              <a:rPr lang="sk-SK" dirty="0" err="1">
                <a:latin typeface="Consolas" panose="020B0609020204030204" pitchFamily="49" charset="0"/>
              </a:rPr>
              <a:t>Exception</a:t>
            </a:r>
            <a:r>
              <a:rPr lang="sk-SK" dirty="0">
                <a:latin typeface="Consolas" panose="020B0609020204030204" pitchFamily="49" charset="0"/>
              </a:rPr>
              <a:t>, </a:t>
            </a:r>
            <a:r>
              <a:rPr lang="sk-SK" dirty="0" err="1">
                <a:latin typeface="Consolas" panose="020B0609020204030204" pitchFamily="49" charset="0"/>
              </a:rPr>
              <a:t>RuntimeException</a:t>
            </a:r>
            <a:r>
              <a:rPr lang="sk-SK" dirty="0"/>
              <a:t> alebo inú existujúcu </a:t>
            </a:r>
            <a:r>
              <a:rPr lang="sk-SK" dirty="0" err="1"/>
              <a:t>výnimkovú</a:t>
            </a:r>
            <a:r>
              <a:rPr lang="sk-SK" dirty="0"/>
              <a:t> triedu</a:t>
            </a:r>
          </a:p>
          <a:p>
            <a:pPr lvl="1"/>
            <a:r>
              <a:rPr lang="sk-SK" dirty="0"/>
              <a:t>vlastné zmysluplné konštruktory</a:t>
            </a:r>
          </a:p>
          <a:p>
            <a:pPr lvl="1"/>
            <a:r>
              <a:rPr lang="sk-SK" dirty="0"/>
              <a:t>málokedy: môžeme pridať vlastné inštančné premenné alebo metódy</a:t>
            </a:r>
          </a:p>
          <a:p>
            <a:endParaRPr lang="sk-SK" dirty="0"/>
          </a:p>
          <a:p>
            <a:r>
              <a:rPr lang="sk-SK" dirty="0"/>
              <a:t>Vlastné konštruktory</a:t>
            </a:r>
          </a:p>
          <a:p>
            <a:pPr lvl="1"/>
            <a:r>
              <a:rPr lang="en-US" dirty="0" err="1"/>
              <a:t>kon</a:t>
            </a:r>
            <a:r>
              <a:rPr lang="sk-SK" dirty="0" err="1"/>
              <a:t>štruktory</a:t>
            </a:r>
            <a:r>
              <a:rPr lang="sk-SK" dirty="0"/>
              <a:t> sa nededia</a:t>
            </a:r>
            <a:endParaRPr lang="en-US" dirty="0"/>
          </a:p>
          <a:p>
            <a:pPr lvl="1"/>
            <a:r>
              <a:rPr lang="sk-SK" dirty="0"/>
              <a:t>z</a:t>
            </a:r>
            <a:r>
              <a:rPr lang="en-US" dirty="0" err="1"/>
              <a:t>vy</a:t>
            </a:r>
            <a:r>
              <a:rPr lang="sk-SK" dirty="0" err="1"/>
              <a:t>čajne</a:t>
            </a:r>
            <a:r>
              <a:rPr lang="sk-SK" dirty="0"/>
              <a:t> sa inšpirujeme konštruktormi rodičovskej triedy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3853057"/>
      </p:ext>
    </p:extLst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Vlastn</a:t>
            </a:r>
            <a:r>
              <a:rPr lang="sk-SK" dirty="0"/>
              <a:t>é </a:t>
            </a:r>
            <a:r>
              <a:rPr lang="sk-SK" dirty="0" err="1"/>
              <a:t>výnimkové</a:t>
            </a:r>
            <a:r>
              <a:rPr lang="sk-SK" dirty="0"/>
              <a:t> triedy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359999" y="1669409"/>
            <a:ext cx="8374697" cy="40185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 class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extends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Exception {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(String message)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(message);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(Throwable cause)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(cause);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1600" dirty="0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 err="1"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NacitanieZlyhaloException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(String message, </a:t>
            </a:r>
            <a:b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</a:b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                                  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Throwable cause)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	</a:t>
            </a:r>
            <a:r>
              <a:rPr lang="en-US" sz="16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super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(message, cause);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4160271" y="5581062"/>
            <a:ext cx="3240000" cy="720000"/>
          </a:xfrm>
          <a:custGeom>
            <a:avLst>
              <a:gd name="f0" fmla="val 18657"/>
              <a:gd name="f1" fmla="val -2814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príčina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–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iná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výnimka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913009"/>
      </p:ext>
    </p:extLst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C96F9-0F1C-4348-ABEE-79A035B8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Vyhadzujeme</a:t>
            </a:r>
            <a:r>
              <a:rPr lang="en-US" sz="3200" dirty="0"/>
              <a:t> </a:t>
            </a:r>
            <a:r>
              <a:rPr lang="en-US" sz="3200" dirty="0" err="1"/>
              <a:t>vlastn</a:t>
            </a:r>
            <a:r>
              <a:rPr lang="sk-SK" sz="3200" dirty="0"/>
              <a:t>ú výnimku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A7627A3-D652-4DBB-B22A-644970668B9A}"/>
              </a:ext>
            </a:extLst>
          </p:cNvPr>
          <p:cNvSpPr/>
          <p:nvPr/>
        </p:nvSpPr>
        <p:spPr>
          <a:xfrm>
            <a:off x="485775" y="1609398"/>
            <a:ext cx="8172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…</a:t>
            </a:r>
            <a:endParaRPr lang="en-US" dirty="0">
              <a:latin typeface="Consolas" panose="020B0609020204030204" pitchFamily="49" charset="0"/>
            </a:endParaRP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(!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.exists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sk-SK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 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 neexistuje."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…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0348072"/>
      </p:ext>
    </p:extLst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6B15A-5EAE-48A3-A724-65A029E8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Prebaľovanie výnimiek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1242AB-E11B-49D1-A4F6-F69C745A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r>
              <a:rPr lang="sk-SK" dirty="0"/>
              <a:t>Odchytenú výnimku nižšej úrovne „prebalíme“ do vlastnej výnimky s väčšou informačnou hodnotou.</a:t>
            </a:r>
          </a:p>
        </p:txBody>
      </p:sp>
      <p:pic>
        <p:nvPicPr>
          <p:cNvPr id="4098" name="Picture 2" descr="https://www.akonamaterstvo.sk/wp-content/uploads/2016/01/isifa-147257377-200x200.jpg">
            <a:extLst>
              <a:ext uri="{FF2B5EF4-FFF2-40B4-BE49-F238E27FC236}">
                <a16:creationId xmlns:a16="http://schemas.microsoft.com/office/drawing/2014/main" id="{93575BC9-71A6-40CA-B0BF-698481A59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9" y="24629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babyweb.sk/wp-content/uploads/bwsk/files/Upload/istock_velke/dieta-matka-stessti-usmev-objatie-istock_000016072569.jpg">
            <a:extLst>
              <a:ext uri="{FF2B5EF4-FFF2-40B4-BE49-F238E27FC236}">
                <a16:creationId xmlns:a16="http://schemas.microsoft.com/office/drawing/2014/main" id="{660ACA00-D2F2-41DB-A79D-DEC52C8E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361166"/>
            <a:ext cx="1905000" cy="12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: nadol 3">
            <a:extLst>
              <a:ext uri="{FF2B5EF4-FFF2-40B4-BE49-F238E27FC236}">
                <a16:creationId xmlns:a16="http://schemas.microsoft.com/office/drawing/2014/main" id="{752F19C4-0DD1-43C5-8417-C581462129D9}"/>
              </a:ext>
            </a:extLst>
          </p:cNvPr>
          <p:cNvSpPr/>
          <p:nvPr/>
        </p:nvSpPr>
        <p:spPr bwMode="auto">
          <a:xfrm>
            <a:off x="7172906" y="3693844"/>
            <a:ext cx="757528" cy="17907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693642-4027-4314-8083-45E9DA40F725}"/>
              </a:ext>
            </a:extLst>
          </p:cNvPr>
          <p:cNvSpPr txBox="1"/>
          <p:nvPr/>
        </p:nvSpPr>
        <p:spPr>
          <a:xfrm>
            <a:off x="1213566" y="2678181"/>
            <a:ext cx="353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FileNotFoundException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222D7B32-0846-4595-88C1-16553D74F402}"/>
              </a:ext>
            </a:extLst>
          </p:cNvPr>
          <p:cNvSpPr/>
          <p:nvPr/>
        </p:nvSpPr>
        <p:spPr bwMode="auto">
          <a:xfrm>
            <a:off x="2431572" y="3570466"/>
            <a:ext cx="757528" cy="17907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CBB79CE-19ED-45D3-BB4C-E83AE97A428D}"/>
              </a:ext>
            </a:extLst>
          </p:cNvPr>
          <p:cNvSpPr txBox="1"/>
          <p:nvPr/>
        </p:nvSpPr>
        <p:spPr>
          <a:xfrm>
            <a:off x="949830" y="5739824"/>
            <a:ext cx="406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NacitanieZlyhaloException</a:t>
            </a: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5900"/>
      </p:ext>
    </p:extLst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44D8C-3871-4361-B79B-2F98FCF8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Prebaľovanie výnimiek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3A8E807-E6E0-4C28-9955-7451C3171E48}"/>
              </a:ext>
            </a:extLst>
          </p:cNvPr>
          <p:cNvSpPr/>
          <p:nvPr/>
        </p:nvSpPr>
        <p:spPr>
          <a:xfrm>
            <a:off x="232794" y="1461668"/>
            <a:ext cx="8678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throws</a:t>
            </a:r>
            <a:r>
              <a:rPr lang="sk-SK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…    </a:t>
            </a:r>
            <a:endParaRPr lang="sk-SK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InputMismatchException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throw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NacitanieZlyhaloException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Subor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 obsahuje 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neciselny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retazec</a:t>
            </a:r>
            <a:r>
              <a:rPr lang="sk-SK" sz="1800" dirty="0">
                <a:solidFill>
                  <a:srgbClr val="2A00FF"/>
                </a:solidFill>
                <a:latin typeface="Consolas" panose="020B0609020204030204" pitchFamily="49" charset="0"/>
              </a:rPr>
              <a:t>."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sk-SK" sz="18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sz="1800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479BFD36-92D6-4030-92CF-74B5A0D9D219}"/>
              </a:ext>
            </a:extLst>
          </p:cNvPr>
          <p:cNvSpPr/>
          <p:nvPr/>
        </p:nvSpPr>
        <p:spPr>
          <a:xfrm flipH="1" flipV="1">
            <a:off x="1694575" y="4060271"/>
            <a:ext cx="107300" cy="127214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7D810041-3309-40F5-B9E2-58DB5DEEAC2D}"/>
              </a:ext>
            </a:extLst>
          </p:cNvPr>
          <p:cNvSpPr/>
          <p:nvPr/>
        </p:nvSpPr>
        <p:spPr>
          <a:xfrm>
            <a:off x="330124" y="5246890"/>
            <a:ext cx="2943504" cy="809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Vyhadzujeme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prebalen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ú výnimku</a:t>
            </a:r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63196698-FF12-4A22-9917-47585E40A65A}"/>
              </a:ext>
            </a:extLst>
          </p:cNvPr>
          <p:cNvSpPr/>
          <p:nvPr/>
        </p:nvSpPr>
        <p:spPr>
          <a:xfrm flipV="1">
            <a:off x="7556724" y="4269996"/>
            <a:ext cx="656097" cy="142851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4560D6FD-E604-4AC1-BDE1-FC5C98133F49}"/>
              </a:ext>
            </a:extLst>
          </p:cNvPr>
          <p:cNvSpPr/>
          <p:nvPr/>
        </p:nvSpPr>
        <p:spPr>
          <a:xfrm>
            <a:off x="5725310" y="5651871"/>
            <a:ext cx="2943504" cy="8099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Príčina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(cause)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vyhodenej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v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ýnimky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35258638"/>
      </p:ext>
    </p:extLst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>
                <a:latin typeface="Courier New" pitchFamily="49"/>
              </a:rPr>
              <a:t>catch</a:t>
            </a:r>
            <a:r>
              <a:rPr lang="sk-SK" sz="3200" dirty="0"/>
              <a:t> </a:t>
            </a:r>
            <a:r>
              <a:rPr lang="en-US" sz="3200" dirty="0" err="1"/>
              <a:t>bloky</a:t>
            </a:r>
            <a:r>
              <a:rPr lang="en-US" sz="3200" dirty="0"/>
              <a:t> – </a:t>
            </a:r>
            <a:r>
              <a:rPr lang="en-US" sz="3200" dirty="0" err="1"/>
              <a:t>ako</a:t>
            </a:r>
            <a:r>
              <a:rPr lang="en-US" sz="3200" dirty="0"/>
              <a:t> to </a:t>
            </a:r>
            <a:r>
              <a:rPr lang="en-US" sz="3200" dirty="0" err="1"/>
              <a:t>naozaj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000" dirty="0"/>
              <a:t>Výnimky sú triedy v hierarchii dedičnosti</a:t>
            </a:r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endParaRPr lang="sk-SK" sz="2000" dirty="0"/>
          </a:p>
          <a:p>
            <a:pPr lvl="0"/>
            <a:r>
              <a:rPr lang="sk-SK" sz="2000" dirty="0"/>
              <a:t>Výnimka prechádza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blokmi, pokiaľ ju niektorý neodchytí</a:t>
            </a:r>
          </a:p>
          <a:p>
            <a:pPr lvl="0"/>
            <a:r>
              <a:rPr lang="sk-SK" sz="2000" dirty="0"/>
              <a:t>Prvý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FileNotFoundException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  <a:p>
            <a:pPr lvl="0"/>
            <a:r>
              <a:rPr lang="sk-SK" sz="2000" dirty="0"/>
              <a:t>Druhý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IOException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  <a:p>
            <a:pPr lvl="0"/>
            <a:r>
              <a:rPr lang="sk-SK" sz="2000" dirty="0"/>
              <a:t>Tretí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sz="2000" dirty="0">
                <a:solidFill>
                  <a:srgbClr val="000080"/>
                </a:solidFill>
              </a:rPr>
              <a:t> </a:t>
            </a:r>
            <a:r>
              <a:rPr lang="sk-SK" sz="2000" dirty="0"/>
              <a:t>blok odchytí </a:t>
            </a:r>
            <a:r>
              <a:rPr lang="sk-SK" sz="2000" dirty="0" err="1">
                <a:latin typeface="Courier New" pitchFamily="49"/>
              </a:rPr>
              <a:t>Exception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a potomkov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489198" y="1761938"/>
            <a:ext cx="8280000" cy="280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FileNotFoundException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Nenašiel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som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súbor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IOException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Vstupno-výstupná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chyba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19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(Exception e)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System.</a:t>
            </a:r>
            <a:r>
              <a:rPr lang="sk-SK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err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.</a:t>
            </a:r>
            <a:r>
              <a:rPr lang="en-US" sz="19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println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Nastala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nejaká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900" dirty="0" err="1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výnimka</a:t>
            </a:r>
            <a:r>
              <a:rPr lang="en-US" sz="19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6118898"/>
      </p:ext>
    </p:extLst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>
                <a:latin typeface="Courier New" pitchFamily="49"/>
              </a:rPr>
              <a:t>catch</a:t>
            </a:r>
            <a:r>
              <a:rPr lang="sk-SK" sz="3200" dirty="0"/>
              <a:t> </a:t>
            </a:r>
            <a:r>
              <a:rPr lang="en-US" sz="3200" dirty="0" err="1"/>
              <a:t>bloky</a:t>
            </a:r>
            <a:r>
              <a:rPr lang="en-US" sz="3200" dirty="0"/>
              <a:t> – </a:t>
            </a:r>
            <a:r>
              <a:rPr lang="en-US" sz="3200" dirty="0" err="1"/>
              <a:t>ako</a:t>
            </a:r>
            <a:r>
              <a:rPr lang="en-US" sz="3200" dirty="0"/>
              <a:t> to </a:t>
            </a:r>
            <a:r>
              <a:rPr lang="en-US" sz="3200" dirty="0" err="1"/>
              <a:t>naozaj</a:t>
            </a:r>
            <a:r>
              <a:rPr lang="en-US" sz="3200" dirty="0"/>
              <a:t> </a:t>
            </a:r>
            <a:r>
              <a:rPr lang="en-US" sz="3200" dirty="0" err="1"/>
              <a:t>je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err="1">
                <a:solidFill>
                  <a:srgbClr val="800080"/>
                </a:solidFill>
                <a:latin typeface="Courier New" pitchFamily="49"/>
              </a:rPr>
              <a:t>catch</a:t>
            </a:r>
            <a:r>
              <a:rPr lang="sk-SK" dirty="0">
                <a:solidFill>
                  <a:srgbClr val="000080"/>
                </a:solidFill>
              </a:rPr>
              <a:t> </a:t>
            </a:r>
            <a:r>
              <a:rPr lang="sk-SK" dirty="0"/>
              <a:t>bloky radíme od najšpecifickejšieho po najvšeobecnejší</a:t>
            </a:r>
          </a:p>
          <a:p>
            <a:pPr lvl="1"/>
            <a:r>
              <a:rPr lang="en-US" dirty="0" err="1"/>
              <a:t>i</a:t>
            </a:r>
            <a:r>
              <a:rPr lang="sk-SK" dirty="0" err="1"/>
              <a:t>nak</a:t>
            </a:r>
            <a:r>
              <a:rPr lang="sk-SK" dirty="0"/>
              <a:t> odchytíme výnimku skôr, ako si želáme</a:t>
            </a:r>
          </a:p>
          <a:p>
            <a:pPr lvl="0"/>
            <a:r>
              <a:rPr lang="sk-SK" dirty="0"/>
              <a:t>Pozor na hierarchiu: pod výnimkou </a:t>
            </a:r>
            <a:r>
              <a:rPr lang="sk-SK" dirty="0" err="1">
                <a:latin typeface="Courier New" pitchFamily="49"/>
              </a:rPr>
              <a:t>Exception</a:t>
            </a:r>
            <a:r>
              <a:rPr lang="sk-SK" dirty="0"/>
              <a:t> sú aj nekontrolované výnimky </a:t>
            </a:r>
            <a:r>
              <a:rPr lang="sk-SK" dirty="0" err="1">
                <a:latin typeface="Courier New" pitchFamily="49"/>
              </a:rPr>
              <a:t>RuntimeException</a:t>
            </a:r>
            <a:endParaRPr lang="sk-SK" dirty="0">
              <a:latin typeface="Courier New" pitchFamily="49"/>
            </a:endParaRPr>
          </a:p>
          <a:p>
            <a:pPr lvl="1"/>
            <a:r>
              <a:rPr lang="en-US" dirty="0"/>
              <a:t>n</a:t>
            </a:r>
            <a:r>
              <a:rPr lang="sk-SK" dirty="0" err="1"/>
              <a:t>eexistuje</a:t>
            </a:r>
            <a:r>
              <a:rPr lang="sk-SK" dirty="0"/>
              <a:t> jednoduchá možnosť ako odchytiť iba kontrolované výnimky a nekontrolované poslať vyššie</a:t>
            </a:r>
          </a:p>
        </p:txBody>
      </p:sp>
    </p:spTree>
    <p:extLst>
      <p:ext uri="{BB962C8B-B14F-4D97-AF65-F5344CB8AC3E}">
        <p14:creationId xmlns:p14="http://schemas.microsoft.com/office/powerpoint/2010/main" val="4065071874"/>
      </p:ext>
    </p:extLst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8668" y="303213"/>
            <a:ext cx="7392458" cy="530225"/>
          </a:xfrm>
        </p:spPr>
        <p:txBody>
          <a:bodyPr/>
          <a:lstStyle/>
          <a:p>
            <a:r>
              <a:rPr lang="sk-SK"/>
              <a:t>Výnimky pri prekrývaní metód</a:t>
            </a:r>
            <a:endParaRPr lang="sk-SK" dirty="0"/>
          </a:p>
        </p:txBody>
      </p:sp>
      <p:sp>
        <p:nvSpPr>
          <p:cNvPr id="4" name="Voľná forma 3"/>
          <p:cNvSpPr/>
          <p:nvPr/>
        </p:nvSpPr>
        <p:spPr>
          <a:xfrm>
            <a:off x="252000" y="1368000"/>
            <a:ext cx="8460000" cy="205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 Book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	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void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getLocation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()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throws </a:t>
            </a: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288000" y="3600000"/>
            <a:ext cx="8460000" cy="205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class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AudioBook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extends</a:t>
            </a:r>
            <a:r>
              <a:rPr lang="en-US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 Book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	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public void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getLocation()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throws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urier New"/>
                <a:ea typeface="DejaVu Sans" pitchFamily="2"/>
                <a:cs typeface="DejaVu Sans" pitchFamily="2"/>
              </a:rPr>
              <a:t>              </a:t>
            </a:r>
            <a:r>
              <a:rPr lang="en-US" dirty="0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, </a:t>
            </a:r>
            <a:r>
              <a:rPr lang="en-US">
                <a:solidFill>
                  <a:srgbClr val="FF0000"/>
                </a:solidFill>
                <a:latin typeface="Courier New"/>
                <a:ea typeface="DejaVu Sans" pitchFamily="2"/>
                <a:cs typeface="DejaVu Sans" pitchFamily="2"/>
              </a:rPr>
              <a:t>AudioBookException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}</a:t>
            </a:r>
          </a:p>
        </p:txBody>
      </p:sp>
      <p:sp>
        <p:nvSpPr>
          <p:cNvPr id="6" name="Voľná forma 5"/>
          <p:cNvSpPr/>
          <p:nvPr/>
        </p:nvSpPr>
        <p:spPr>
          <a:xfrm>
            <a:off x="4464000" y="4859999"/>
            <a:ext cx="4356000" cy="1876361"/>
          </a:xfrm>
          <a:custGeom>
            <a:avLst>
              <a:gd name="f0" fmla="val 8814"/>
              <a:gd name="f1" fmla="val -312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Toto 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je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pre </a:t>
            </a:r>
            <a:r>
              <a:rPr lang="sk-SK" sz="1800" b="1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kontrolované</a:t>
            </a:r>
            <a:r>
              <a:rPr lang="sk-SK" sz="1800" b="0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sk-SK" sz="1800" b="1" i="0" u="sng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výnimky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zakázané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Prekrývajúca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metóda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môže</a:t>
            </a:r>
            <a:r>
              <a:rPr lang="sk-SK" sz="1800" dirty="0"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mať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 throws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iba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podmnožinu</a:t>
            </a:r>
            <a: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kontrolovaných </a:t>
            </a:r>
            <a:br>
              <a:rPr lang="sk-SK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</a:b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výnimiek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pôvodnej</a:t>
            </a: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sz="18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triedy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+mj-lt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396000" y="5238000"/>
            <a:ext cx="3960000" cy="8279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Môžeme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mať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throws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solidFill>
                  <a:srgbClr val="000000"/>
                </a:solidFill>
                <a:latin typeface="Courier New"/>
                <a:ea typeface="DejaVu Sans" pitchFamily="2"/>
                <a:cs typeface="DejaVu Sans" pitchFamily="2"/>
              </a:rPr>
              <a:t>BookException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/>
                <a:ea typeface="DejaVu Sans" pitchFamily="2"/>
                <a:cs typeface="DejaVu Sans" pitchFamily="2"/>
              </a:rPr>
              <a:t> </a:t>
            </a:r>
            <a:r>
              <a:rPr lang="en-US" b="0" i="0" u="none" strike="noStrike" baseline="0" err="1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alebo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DejaVu Sans" pitchFamily="2"/>
                <a:cs typeface="DejaVu Sans" pitchFamily="2"/>
              </a:rPr>
              <a:t> NIČ</a:t>
            </a:r>
          </a:p>
        </p:txBody>
      </p:sp>
    </p:spTree>
    <p:extLst>
      <p:ext uri="{BB962C8B-B14F-4D97-AF65-F5344CB8AC3E}">
        <p14:creationId xmlns:p14="http://schemas.microsoft.com/office/powerpoint/2010/main" val="3339720270"/>
      </p:ext>
    </p:extLst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Čo sú to výnimky?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Výnimky</a:t>
            </a:r>
            <a:r>
              <a:rPr lang="sk-SK" dirty="0"/>
              <a:t> 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špeciálne objekty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v</a:t>
            </a:r>
            <a:r>
              <a:rPr lang="sk-SK" dirty="0" err="1"/>
              <a:t>ýnimkových</a:t>
            </a:r>
            <a:r>
              <a:rPr lang="sk-SK" dirty="0"/>
              <a:t> tried</a:t>
            </a:r>
            <a:endParaRPr lang="sk-SK" b="1" dirty="0"/>
          </a:p>
          <a:p>
            <a:pPr lvl="1"/>
            <a:r>
              <a:rPr lang="sk-SK" dirty="0"/>
              <a:t>vznikajú vo </a:t>
            </a:r>
            <a:r>
              <a:rPr lang="sk-SK" b="1" dirty="0">
                <a:solidFill>
                  <a:srgbClr val="FF0000"/>
                </a:solidFill>
              </a:rPr>
              <a:t>výnimočných stavoch</a:t>
            </a:r>
            <a:r>
              <a:rPr lang="sk-SK" dirty="0"/>
              <a:t>, keď nejaké metódy nemôžu prebehnúť štandardným spôsobom alebo nevedia vrátiť očakávanú hodnotu</a:t>
            </a:r>
          </a:p>
          <a:p>
            <a:pPr lvl="1"/>
            <a:r>
              <a:rPr lang="sk-SK" dirty="0"/>
              <a:t>takmer všetky moderné programovacie jazyky signalizujú výnimočný </a:t>
            </a:r>
            <a:r>
              <a:rPr lang="en-US" dirty="0"/>
              <a:t>(neo</a:t>
            </a:r>
            <a:r>
              <a:rPr lang="sk-SK" dirty="0"/>
              <a:t>čakávaný</a:t>
            </a:r>
            <a:r>
              <a:rPr lang="en-US" dirty="0"/>
              <a:t>)</a:t>
            </a:r>
            <a:r>
              <a:rPr lang="sk-SK" dirty="0"/>
              <a:t> stav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v</a:t>
            </a:r>
            <a:r>
              <a:rPr lang="sk-SK" dirty="0" err="1"/>
              <a:t>ýnimiek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B9E182F-2DC9-4D43-B17A-354676908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"/>
          <a:stretch/>
        </p:blipFill>
        <p:spPr>
          <a:xfrm>
            <a:off x="4672997" y="4648992"/>
            <a:ext cx="1751212" cy="18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3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Kontrolované </a:t>
            </a:r>
            <a:r>
              <a:rPr lang="sk-SK" sz="3200" dirty="0" err="1"/>
              <a:t>vs</a:t>
            </a:r>
            <a:r>
              <a:rPr lang="sk-SK" sz="3200" dirty="0"/>
              <a:t>. nekontrolované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Ktorý typ výnimky použiť?</a:t>
            </a:r>
          </a:p>
          <a:p>
            <a:pPr lvl="0">
              <a:buNone/>
            </a:pPr>
            <a:r>
              <a:rPr lang="sk-SK" sz="2400" i="1" dirty="0">
                <a:solidFill>
                  <a:srgbClr val="000000"/>
                </a:solidFill>
              </a:rPr>
              <a:t>    </a:t>
            </a:r>
            <a:r>
              <a:rPr lang="sk-SK" sz="2400" i="1" dirty="0">
                <a:solidFill>
                  <a:srgbClr val="0000FF"/>
                </a:solidFill>
              </a:rPr>
              <a:t>„Kontrolované výnimky sú experimentom,</a:t>
            </a:r>
          </a:p>
          <a:p>
            <a:pPr lvl="0">
              <a:buNone/>
            </a:pPr>
            <a:r>
              <a:rPr lang="sk-SK" sz="2400" i="1" dirty="0">
                <a:solidFill>
                  <a:srgbClr val="0000FF"/>
                </a:solidFill>
              </a:rPr>
              <a:t>    ktorý zlyhal.“</a:t>
            </a:r>
          </a:p>
          <a:p>
            <a:pPr lvl="0">
              <a:buNone/>
            </a:pPr>
            <a:r>
              <a:rPr lang="sk-SK" sz="2400" dirty="0">
                <a:solidFill>
                  <a:srgbClr val="000000"/>
                </a:solidFill>
              </a:rPr>
              <a:t>                          – </a:t>
            </a:r>
            <a:r>
              <a:rPr lang="sk-SK" sz="2400" dirty="0" err="1">
                <a:solidFill>
                  <a:srgbClr val="000000"/>
                </a:solidFill>
              </a:rPr>
              <a:t>Bruce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err="1">
                <a:solidFill>
                  <a:srgbClr val="000000"/>
                </a:solidFill>
              </a:rPr>
              <a:t>Eckel</a:t>
            </a:r>
            <a:br>
              <a:rPr lang="sk-SK" sz="2400" dirty="0">
                <a:solidFill>
                  <a:srgbClr val="000000"/>
                </a:solidFill>
              </a:rPr>
            </a:br>
            <a:r>
              <a:rPr lang="sk-SK" sz="2400" i="1" dirty="0">
                <a:solidFill>
                  <a:srgbClr val="0000FF"/>
                </a:solidFill>
              </a:rPr>
              <a:t>„Kontrolované výnimky pre zotaviteľné chyby,          nekontrolované pre programátorské chyby.“</a:t>
            </a:r>
          </a:p>
          <a:p>
            <a:pPr lvl="0">
              <a:buNone/>
            </a:pPr>
            <a:r>
              <a:rPr lang="sk-SK" sz="2400" dirty="0">
                <a:solidFill>
                  <a:srgbClr val="000000"/>
                </a:solidFill>
              </a:rPr>
              <a:t>                          – </a:t>
            </a:r>
            <a:r>
              <a:rPr lang="sk-SK" sz="2400" dirty="0" err="1">
                <a:solidFill>
                  <a:srgbClr val="000000"/>
                </a:solidFill>
              </a:rPr>
              <a:t>Joshua</a:t>
            </a:r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err="1">
                <a:solidFill>
                  <a:srgbClr val="000000"/>
                </a:solidFill>
              </a:rPr>
              <a:t>Bloch</a:t>
            </a:r>
            <a:endParaRPr lang="sk-SK" sz="2400" dirty="0">
              <a:solidFill>
                <a:srgbClr val="000000"/>
              </a:solidFill>
            </a:endParaRPr>
          </a:p>
          <a:p>
            <a:pPr lvl="0">
              <a:buNone/>
            </a:pPr>
            <a:r>
              <a:rPr lang="sk-SK" sz="2400" dirty="0"/>
              <a:t>			</a:t>
            </a:r>
          </a:p>
          <a:p>
            <a:pPr lvl="0">
              <a:buNone/>
            </a:pPr>
            <a:endParaRPr lang="sk-SK" sz="2400" dirty="0"/>
          </a:p>
          <a:p>
            <a:pPr lvl="0"/>
            <a:r>
              <a:rPr lang="sk-SK" sz="2400" dirty="0"/>
              <a:t>žiadny iný OOP jazyk nemá kontrolované výnimky</a:t>
            </a:r>
          </a:p>
          <a:p>
            <a:pPr lvl="1"/>
            <a:r>
              <a:rPr lang="sk-SK" dirty="0">
                <a:solidFill>
                  <a:srgbClr val="000000"/>
                </a:solidFill>
              </a:rPr>
              <a:t>ani C# (poučili sa(?)), ani </a:t>
            </a:r>
            <a:r>
              <a:rPr lang="sk-SK" dirty="0" err="1">
                <a:solidFill>
                  <a:srgbClr val="000000"/>
                </a:solidFill>
              </a:rPr>
              <a:t>Python</a:t>
            </a:r>
            <a:r>
              <a:rPr lang="sk-SK" dirty="0">
                <a:solidFill>
                  <a:srgbClr val="000000"/>
                </a:solidFill>
              </a:rPr>
              <a:t>, ani C++...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271640" y="1404000"/>
            <a:ext cx="1368360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331709" y="3604386"/>
            <a:ext cx="1388879" cy="165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40958"/>
      </p:ext>
    </p:extLst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- časté chyby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dirty="0"/>
              <a:t>Problém neriešime - všetko zatajíme – výnimka sa zhltne</a:t>
            </a:r>
          </a:p>
          <a:p>
            <a:pPr lvl="1"/>
            <a:r>
              <a:rPr lang="sk-SK" sz="2000" dirty="0"/>
              <a:t>program nebeží, ale nik nevie prečo...</a:t>
            </a:r>
          </a:p>
          <a:p>
            <a:pPr lvl="0"/>
            <a:endParaRPr lang="sk-SK" sz="2400" dirty="0"/>
          </a:p>
          <a:p>
            <a:pPr lvl="0"/>
            <a:endParaRPr lang="sk-SK" sz="2400" dirty="0"/>
          </a:p>
          <a:p>
            <a:pPr lvl="0"/>
            <a:endParaRPr lang="sk-SK" sz="2400" dirty="0"/>
          </a:p>
          <a:p>
            <a:pPr lvl="0"/>
            <a:r>
              <a:rPr lang="sk-SK" sz="2400" dirty="0"/>
              <a:t>Banality riešime výnimkami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789668" y="2390262"/>
            <a:ext cx="594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citac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=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Scanner(f);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FileNotFoundException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720000" y="4218377"/>
            <a:ext cx="7920000" cy="234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1" i="0" u="none" strike="noStrike" baseline="0" dirty="0" err="1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= 0;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while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true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)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pole[i+1] = 2 * pole[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];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  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++;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	</a:t>
            </a:r>
            <a:r>
              <a:rPr lang="sk-SK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(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ArrayIndexOutOfBoundsException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e) {}</a:t>
            </a:r>
          </a:p>
        </p:txBody>
      </p:sp>
    </p:spTree>
    <p:extLst>
      <p:ext uri="{BB962C8B-B14F-4D97-AF65-F5344CB8AC3E}">
        <p14:creationId xmlns:p14="http://schemas.microsoft.com/office/powerpoint/2010/main" val="3579855162"/>
      </p:ext>
    </p:extLst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Výnimky - časté chyby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Nechce sa nám robiť zmysluplné výnimky</a:t>
            </a:r>
          </a:p>
          <a:p>
            <a:pPr lvl="0"/>
            <a:endParaRPr lang="sk-SK" dirty="0"/>
          </a:p>
          <a:p>
            <a:pPr lvl="0"/>
            <a:endParaRPr lang="sk-SK" dirty="0"/>
          </a:p>
          <a:p>
            <a:pPr lvl="0"/>
            <a:r>
              <a:rPr lang="sk-SK" dirty="0"/>
              <a:t>Neprebalené výnimky </a:t>
            </a:r>
            <a:r>
              <a:rPr lang="sk-SK" dirty="0" err="1"/>
              <a:t>bublajú</a:t>
            </a:r>
            <a:r>
              <a:rPr lang="sk-SK" dirty="0"/>
              <a:t> príliš vysoko</a:t>
            </a:r>
          </a:p>
          <a:p>
            <a:pPr lvl="1"/>
            <a:r>
              <a:rPr lang="sk-SK" dirty="0"/>
              <a:t>sťažujeme sa na veci, ktoré už volajúci kód určite nevyrieši</a:t>
            </a:r>
          </a:p>
        </p:txBody>
      </p:sp>
      <p:sp>
        <p:nvSpPr>
          <p:cNvPr id="4" name="Voľná forma 3"/>
          <p:cNvSpPr/>
          <p:nvPr/>
        </p:nvSpPr>
        <p:spPr>
          <a:xfrm>
            <a:off x="900000" y="1980000"/>
            <a:ext cx="522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metóda() </a:t>
            </a:r>
            <a:r>
              <a:rPr lang="en-US" sz="2000" b="1" i="0" u="none" strike="noStrike" baseline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Exception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5" name="Voľná forma 4"/>
          <p:cNvSpPr/>
          <p:nvPr/>
        </p:nvSpPr>
        <p:spPr>
          <a:xfrm>
            <a:off x="468000" y="4716061"/>
            <a:ext cx="8280000" cy="108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upečKoláč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() 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throws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IOException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,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SQLException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 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DejaVu Sans" pitchFamily="2"/>
                <a:cs typeface="DejaVu Sans" pitchFamily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9941611"/>
      </p:ext>
    </p:extLst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2FDBAD-70F1-9348-8767-FE3A77C3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Zopár bonusov</a:t>
            </a:r>
          </a:p>
        </p:txBody>
      </p:sp>
    </p:spTree>
    <p:extLst>
      <p:ext uri="{BB962C8B-B14F-4D97-AF65-F5344CB8AC3E}">
        <p14:creationId xmlns:p14="http://schemas.microsoft.com/office/powerpoint/2010/main" val="1733225628"/>
      </p:ext>
    </p:extLst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AFE4-C5C2-B14F-AF3A-B3CD5373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</a:rPr>
              <a:t>switch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AF38E-660A-954D-A651-D2F0930FE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703844" cy="5300326"/>
          </a:xfrm>
        </p:spPr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namiesto </a:t>
            </a:r>
            <a:r>
              <a:rPr lang="sk-SK" sz="2400">
                <a:latin typeface="Consolas"/>
                <a:cs typeface="Lucida Sans Unicode"/>
              </a:rPr>
              <a:t>if-elseif-elseif-elseif-...-elseif-else</a:t>
            </a:r>
            <a:endParaRPr lang="sk-SK"/>
          </a:p>
          <a:p>
            <a:pPr marL="356870" indent="-356870"/>
            <a:r>
              <a:rPr lang="sk-SK"/>
              <a:t>aplikovateľné na: byte/Byte, short/Short, char/Character, int/Integer, String, enum</a:t>
            </a:r>
          </a:p>
          <a:p>
            <a:pPr marL="356870" indent="-356870"/>
            <a:r>
              <a:rPr lang="sk-SK">
                <a:solidFill>
                  <a:srgbClr val="000000"/>
                </a:solidFill>
                <a:latin typeface="Trebuchet MS"/>
                <a:cs typeface="Lucida Sans Unicode"/>
              </a:rPr>
              <a:t>menu v konzole s využitím Scanner-a a System.in</a:t>
            </a:r>
            <a:endParaRPr lang="sk-SK" dirty="0">
              <a:solidFill>
                <a:srgbClr val="000000"/>
              </a:solidFill>
              <a:latin typeface="Trebuchet MS"/>
              <a:cs typeface="Lucida Sans Unicode"/>
            </a:endParaRPr>
          </a:p>
          <a:p>
            <a:pPr marL="0" indent="0">
              <a:buNone/>
            </a:pP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switch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 (value) {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case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 1: </a:t>
            </a:r>
            <a:br>
              <a:rPr lang="sk-SK" sz="23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k-SK" sz="2300">
                <a:latin typeface="Consolas"/>
                <a:cs typeface="Consolas" panose="020B0609020204030204" pitchFamily="49" charset="0"/>
              </a:rPr>
              <a:t>		// nejaký kód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break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;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default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: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 dirty="0">
                <a:latin typeface="Consolas"/>
                <a:cs typeface="Consolas" panose="020B0609020204030204" pitchFamily="49" charset="0"/>
              </a:rPr>
              <a:t>		</a:t>
            </a:r>
            <a:r>
              <a:rPr lang="sk-SK" sz="2300" b="1" kern="1200">
                <a:solidFill>
                  <a:srgbClr val="800080"/>
                </a:solidFill>
                <a:latin typeface="Consolas"/>
                <a:cs typeface="Consolas" panose="020B0609020204030204" pitchFamily="49" charset="0"/>
              </a:rPr>
              <a:t>break</a:t>
            </a:r>
            <a:r>
              <a:rPr lang="sk-SK" sz="2300">
                <a:latin typeface="Consolas"/>
                <a:cs typeface="Consolas" panose="020B0609020204030204" pitchFamily="49" charset="0"/>
              </a:rPr>
              <a:t>;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k-SK" sz="2300">
                <a:latin typeface="Consolas"/>
                <a:cs typeface="Consolas" panose="020B0609020204030204" pitchFamily="49" charset="0"/>
              </a:rPr>
              <a:t>}</a:t>
            </a:r>
            <a:endParaRPr lang="sk-SK" sz="2300" dirty="0">
              <a:latin typeface="Consolas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sk-SK" sz="2400" dirty="0">
              <a:latin typeface="Consolas"/>
            </a:endParaRPr>
          </a:p>
          <a:p>
            <a:pPr marL="356870" indent="-356870"/>
            <a:endParaRPr lang="sk-SK"/>
          </a:p>
        </p:txBody>
      </p:sp>
      <p:sp>
        <p:nvSpPr>
          <p:cNvPr id="4" name="Voľná forma 4">
            <a:extLst>
              <a:ext uri="{FF2B5EF4-FFF2-40B4-BE49-F238E27FC236}">
                <a16:creationId xmlns:a16="http://schemas.microsoft.com/office/drawing/2014/main" id="{3168F702-EC77-A44D-A614-6D1F657B105D}"/>
              </a:ext>
            </a:extLst>
          </p:cNvPr>
          <p:cNvSpPr/>
          <p:nvPr/>
        </p:nvSpPr>
        <p:spPr>
          <a:xfrm>
            <a:off x="4994421" y="4042663"/>
            <a:ext cx="2491750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if (value == 1)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197556D2-C488-2947-9080-428822F070B4}"/>
              </a:ext>
            </a:extLst>
          </p:cNvPr>
          <p:cNvSpPr/>
          <p:nvPr/>
        </p:nvSpPr>
        <p:spPr>
          <a:xfrm>
            <a:off x="4995193" y="5526002"/>
            <a:ext cx="2491750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else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48524351"/>
      </p:ext>
    </p:extLst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DFBF-D3C1-AE44-8BE0-7914B900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Anonymné triedy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BA11-7E8A-E843-A597-B6BB9D0B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4147930"/>
            <a:ext cx="8574505" cy="2429333"/>
          </a:xfrm>
        </p:spPr>
        <p:txBody>
          <a:bodyPr/>
          <a:lstStyle/>
          <a:p>
            <a:pPr marL="356870" indent="-356870"/>
            <a:r>
              <a:rPr lang="sk-SK"/>
              <a:t>Objekty na jedno použitie (pozor, nie je to static)</a:t>
            </a:r>
          </a:p>
          <a:p>
            <a:pPr marL="356870" indent="-356870"/>
            <a:r>
              <a:rPr lang="sk-SK"/>
              <a:t>Anonymná trieda</a:t>
            </a:r>
          </a:p>
          <a:p>
            <a:pPr lvl="1"/>
            <a:r>
              <a:rPr lang="sk-SK"/>
              <a:t>nemá názov</a:t>
            </a:r>
          </a:p>
          <a:p>
            <a:pPr lvl="1"/>
            <a:r>
              <a:rPr lang="sk-SK"/>
              <a:t>je definovaná priamo pri vytváraní inštancie</a:t>
            </a:r>
          </a:p>
          <a:p>
            <a:pPr lvl="1"/>
            <a:endParaRPr lang="sk-SK" dirty="0"/>
          </a:p>
        </p:txBody>
      </p:sp>
      <p:sp>
        <p:nvSpPr>
          <p:cNvPr id="4" name="BlokTextu 4">
            <a:extLst>
              <a:ext uri="{FF2B5EF4-FFF2-40B4-BE49-F238E27FC236}">
                <a16:creationId xmlns:a16="http://schemas.microsoft.com/office/drawing/2014/main" id="{284764EE-7B7B-1741-B409-F72428106C00}"/>
              </a:ext>
            </a:extLst>
          </p:cNvPr>
          <p:cNvSpPr txBox="1"/>
          <p:nvPr/>
        </p:nvSpPr>
        <p:spPr>
          <a:xfrm>
            <a:off x="426030" y="1406909"/>
            <a:ext cx="8316000" cy="2553091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t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public class 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BookByRatingComparator </a:t>
            </a: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implements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Comparator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&lt;Book&gt;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{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b="1" i="0" u="none" strike="noStrike" baseline="0" dirty="0">
                <a:ln>
                  <a:noFill/>
                </a:ln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 public int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compare(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 book1, Book book2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)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{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b="1" dirty="0">
                <a:solidFill>
                  <a:srgbClr val="800080"/>
                </a:solidFill>
                <a:latin typeface="Consolas"/>
                <a:ea typeface="DejaVu Sans" pitchFamily="2"/>
                <a:cs typeface="DejaVu Sans" pitchFamily="2"/>
              </a:rPr>
              <a:t>      return 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Double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.compare(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book1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getRating(),            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                 book2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getRating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());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 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 }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onsolas"/>
                <a:ea typeface="DejaVu Sans" pitchFamily="2"/>
                <a:cs typeface="DejaVu Sans" pitchFamily="2"/>
              </a:rPr>
              <a:t>}</a:t>
            </a: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54282D5E-9D09-4B4C-8B0D-A686C8607F1A}"/>
              </a:ext>
            </a:extLst>
          </p:cNvPr>
          <p:cNvSpPr/>
          <p:nvPr/>
        </p:nvSpPr>
        <p:spPr>
          <a:xfrm>
            <a:off x="7432333" y="6237622"/>
            <a:ext cx="1225949" cy="47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>
                <a:latin typeface="+mn-lt"/>
              </a:rPr>
              <a:t>demo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140292"/>
      </p:ext>
    </p:extLst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69FDE-A5D1-4543-A1B6-19C3B892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O čom je dobré vedieť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6B24B4-5D11-4CB5-A38A-F625287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Trieda v triede (</a:t>
            </a:r>
            <a:r>
              <a:rPr lang="sk-SK" dirty="0" err="1">
                <a:cs typeface="Lucida Sans Unicode"/>
              </a:rPr>
              <a:t>nested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inner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local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classes</a:t>
            </a:r>
            <a:r>
              <a:rPr lang="sk-SK" dirty="0">
                <a:cs typeface="Lucida Sans Unicode"/>
              </a:rPr>
              <a:t>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Number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literals</a:t>
            </a:r>
            <a:r>
              <a:rPr lang="sk-SK" dirty="0">
                <a:cs typeface="Lucida Sans Unicode"/>
              </a:rPr>
              <a:t> (ako zapísať čísla v dvojkovej sústave a pod.)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Format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numbers</a:t>
            </a:r>
            <a:r>
              <a:rPr lang="sk-SK" dirty="0">
                <a:cs typeface="Lucida Sans Unicode"/>
              </a:rPr>
              <a:t> (</a:t>
            </a:r>
            <a:r>
              <a:rPr lang="sk-SK" dirty="0" err="1">
                <a:cs typeface="Lucida Sans Unicode"/>
              </a:rPr>
              <a:t>printf</a:t>
            </a:r>
            <a:r>
              <a:rPr lang="sk-SK" dirty="0">
                <a:cs typeface="Lucida Sans Unicode"/>
              </a:rPr>
              <a:t>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Enum</a:t>
            </a:r>
            <a:r>
              <a:rPr lang="sk-SK" dirty="0">
                <a:cs typeface="Lucida Sans Unicode"/>
              </a:rPr>
              <a:t> (zopár možností)</a:t>
            </a:r>
          </a:p>
          <a:p>
            <a:pPr marL="356870" indent="-356870"/>
            <a:r>
              <a:rPr lang="sk-SK" dirty="0">
                <a:cs typeface="Lucida Sans Unicode"/>
              </a:rPr>
              <a:t>Java </a:t>
            </a:r>
            <a:r>
              <a:rPr lang="sk-SK" dirty="0" err="1">
                <a:cs typeface="Lucida Sans Unicode"/>
              </a:rPr>
              <a:t>Style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Guide</a:t>
            </a:r>
            <a:r>
              <a:rPr lang="sk-SK" dirty="0">
                <a:cs typeface="Lucida Sans Unicode"/>
              </a:rPr>
              <a:t> (čo sa patrí pri písaní kódu)</a:t>
            </a:r>
          </a:p>
          <a:p>
            <a:pPr marL="356870" indent="-356870"/>
            <a:r>
              <a:rPr lang="sk-SK" dirty="0" err="1">
                <a:cs typeface="Lucida Sans Unicode"/>
              </a:rPr>
              <a:t>Ternary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operator</a:t>
            </a:r>
            <a:r>
              <a:rPr lang="sk-SK" dirty="0">
                <a:cs typeface="Lucida Sans Unicode"/>
              </a:rPr>
              <a:t> (?, :)</a:t>
            </a:r>
          </a:p>
        </p:txBody>
      </p:sp>
    </p:spTree>
    <p:extLst>
      <p:ext uri="{BB962C8B-B14F-4D97-AF65-F5344CB8AC3E}">
        <p14:creationId xmlns:p14="http://schemas.microsoft.com/office/powerpoint/2010/main" val="1557393096"/>
      </p:ext>
    </p:extLst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3B04-82D7-4084-BB82-25FF639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Effective</a:t>
            </a:r>
            <a:r>
              <a:rPr lang="sk-SK" dirty="0">
                <a:latin typeface="Lucida Sans"/>
                <a:ea typeface="Verdana"/>
              </a:rPr>
              <a:t> Java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714092-53C5-445D-B734-413B75FD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i="1" dirty="0">
                <a:cs typeface="Lucida Sans Unicode"/>
              </a:rPr>
              <a:t>Best </a:t>
            </a:r>
            <a:r>
              <a:rPr lang="sk-SK" i="1" dirty="0" err="1">
                <a:cs typeface="Lucida Sans Unicode"/>
              </a:rPr>
              <a:t>practices</a:t>
            </a:r>
            <a:r>
              <a:rPr lang="sk-SK" i="1" dirty="0">
                <a:cs typeface="Lucida Sans Unicode"/>
              </a:rPr>
              <a:t> </a:t>
            </a:r>
            <a:r>
              <a:rPr lang="sk-SK" i="1" dirty="0" err="1">
                <a:cs typeface="Lucida Sans Unicode"/>
              </a:rPr>
              <a:t>for</a:t>
            </a:r>
            <a:r>
              <a:rPr lang="sk-SK" i="1" dirty="0">
                <a:cs typeface="Lucida Sans Unicode"/>
              </a:rPr>
              <a:t> </a:t>
            </a:r>
            <a:r>
              <a:rPr lang="sk-SK" i="1" dirty="0" err="1">
                <a:cs typeface="Lucida Sans Unicode"/>
              </a:rPr>
              <a:t>the</a:t>
            </a:r>
            <a:r>
              <a:rPr lang="sk-SK" i="1" dirty="0">
                <a:cs typeface="Lucida Sans Unicode"/>
              </a:rPr>
              <a:t> Java </a:t>
            </a:r>
            <a:r>
              <a:rPr lang="sk-SK" i="1" dirty="0" err="1">
                <a:cs typeface="Lucida Sans Unicode"/>
              </a:rPr>
              <a:t>Platform</a:t>
            </a:r>
            <a:endParaRPr lang="sk-SK" i="1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creating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unnecessary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objects</a:t>
            </a: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try-with-resources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try-finally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Always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override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hashCode</a:t>
            </a:r>
            <a:r>
              <a:rPr lang="sk-SK" dirty="0">
                <a:cs typeface="Lucida Sans Unicode"/>
              </a:rPr>
              <a:t>..., </a:t>
            </a:r>
            <a:r>
              <a:rPr lang="sk-SK" dirty="0" err="1">
                <a:cs typeface="Lucida Sans Unicode"/>
              </a:rPr>
              <a:t>toString</a:t>
            </a:r>
            <a:endParaRPr lang="sk-SK" dirty="0" err="1"/>
          </a:p>
          <a:p>
            <a:pPr marL="356870" indent="-356870"/>
            <a:r>
              <a:rPr lang="sk-SK" dirty="0" err="1">
                <a:cs typeface="Lucida Sans Unicode"/>
              </a:rPr>
              <a:t>Minimize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mutability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interfaces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abstract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classes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>
                <a:cs typeface="Lucida Sans Unicode"/>
              </a:rPr>
              <a:t>Design </a:t>
            </a:r>
            <a:r>
              <a:rPr lang="sk-SK" dirty="0" err="1">
                <a:cs typeface="Lucida Sans Unicode"/>
              </a:rPr>
              <a:t>method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signatures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carefully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Return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empty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collectinos</a:t>
            </a:r>
            <a:r>
              <a:rPr lang="sk-SK" dirty="0">
                <a:cs typeface="Lucida Sans Unicode"/>
              </a:rPr>
              <a:t> or </a:t>
            </a:r>
            <a:r>
              <a:rPr lang="sk-SK" dirty="0" err="1">
                <a:cs typeface="Lucida Sans Unicode"/>
              </a:rPr>
              <a:t>arrays</a:t>
            </a:r>
            <a:r>
              <a:rPr lang="sk-SK" dirty="0">
                <a:cs typeface="Lucida Sans Unicode"/>
              </a:rPr>
              <a:t>, </a:t>
            </a:r>
            <a:r>
              <a:rPr lang="sk-SK" dirty="0" err="1">
                <a:cs typeface="Lucida Sans Unicode"/>
              </a:rPr>
              <a:t>not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nulls</a:t>
            </a:r>
            <a:endParaRPr lang="sk-SK" dirty="0" err="1"/>
          </a:p>
          <a:p>
            <a:pPr marL="356870" indent="-356870"/>
            <a:r>
              <a:rPr lang="sk-SK" dirty="0" err="1">
                <a:cs typeface="Lucida Sans Unicode"/>
              </a:rPr>
              <a:t>Write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doc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comments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all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exposed</a:t>
            </a:r>
            <a:r>
              <a:rPr lang="sk-SK" dirty="0">
                <a:cs typeface="Lucida Sans Unicode"/>
              </a:rPr>
              <a:t> API </a:t>
            </a:r>
            <a:r>
              <a:rPr lang="sk-SK" dirty="0" err="1">
                <a:cs typeface="Lucida Sans Unicode"/>
              </a:rPr>
              <a:t>elements</a:t>
            </a:r>
            <a:endParaRPr lang="sk-SK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73833084"/>
      </p:ext>
    </p:extLst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C3B04-82D7-4084-BB82-25FF639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Effective</a:t>
            </a:r>
            <a:r>
              <a:rPr lang="sk-SK" dirty="0">
                <a:latin typeface="Lucida Sans"/>
                <a:ea typeface="Verdana"/>
              </a:rPr>
              <a:t> Java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714092-53C5-445D-B734-413B75FD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742853" cy="5300326"/>
          </a:xfrm>
        </p:spPr>
        <p:txBody>
          <a:bodyPr/>
          <a:lstStyle/>
          <a:p>
            <a:pPr marL="356870" indent="-356870"/>
            <a:r>
              <a:rPr lang="sk-SK" dirty="0" err="1">
                <a:cs typeface="Lucida Sans Unicode"/>
              </a:rPr>
              <a:t>Minimize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the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scope</a:t>
            </a:r>
            <a:r>
              <a:rPr lang="sk-SK" dirty="0">
                <a:cs typeface="Lucida Sans Unicode"/>
              </a:rPr>
              <a:t> of </a:t>
            </a:r>
            <a:r>
              <a:rPr lang="sk-SK" dirty="0" err="1">
                <a:cs typeface="Lucida Sans Unicode"/>
              </a:rPr>
              <a:t>local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variables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for-each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loops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traditional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for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loops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float</a:t>
            </a:r>
            <a:r>
              <a:rPr lang="sk-SK" dirty="0">
                <a:cs typeface="Lucida Sans Unicode"/>
              </a:rPr>
              <a:t>/</a:t>
            </a:r>
            <a:r>
              <a:rPr lang="sk-SK" dirty="0" err="1">
                <a:cs typeface="Lucida Sans Unicode"/>
              </a:rPr>
              <a:t>double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if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exact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answers</a:t>
            </a:r>
            <a:r>
              <a:rPr lang="sk-SK" dirty="0">
                <a:cs typeface="Lucida Sans Unicode"/>
              </a:rPr>
              <a:t> are </a:t>
            </a:r>
            <a:r>
              <a:rPr lang="sk-SK" dirty="0" err="1">
                <a:cs typeface="Lucida Sans Unicode"/>
              </a:rPr>
              <a:t>required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Prefer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primitive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types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boxed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primitives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Avoid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strings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where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other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types</a:t>
            </a:r>
            <a:r>
              <a:rPr lang="sk-SK" dirty="0">
                <a:cs typeface="Lucida Sans Unicode"/>
              </a:rPr>
              <a:t> are more </a:t>
            </a:r>
            <a:r>
              <a:rPr lang="sk-SK" dirty="0" err="1">
                <a:cs typeface="Lucida Sans Unicode"/>
              </a:rPr>
              <a:t>appropriate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Beware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the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performance</a:t>
            </a:r>
            <a:r>
              <a:rPr lang="sk-SK" dirty="0">
                <a:cs typeface="Lucida Sans Unicode"/>
              </a:rPr>
              <a:t> of </a:t>
            </a:r>
            <a:r>
              <a:rPr lang="sk-SK" dirty="0" err="1">
                <a:cs typeface="Lucida Sans Unicode"/>
              </a:rPr>
              <a:t>string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concatenation</a:t>
            </a:r>
            <a:endParaRPr lang="sk-SK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Refer</a:t>
            </a:r>
            <a:r>
              <a:rPr lang="sk-SK" dirty="0">
                <a:cs typeface="Lucida Sans Unicode"/>
              </a:rPr>
              <a:t> to </a:t>
            </a:r>
            <a:r>
              <a:rPr lang="sk-SK" dirty="0" err="1">
                <a:cs typeface="Lucida Sans Unicode"/>
              </a:rPr>
              <a:t>objects</a:t>
            </a:r>
            <a:r>
              <a:rPr lang="sk-SK" dirty="0">
                <a:cs typeface="Lucida Sans Unicode"/>
              </a:rPr>
              <a:t> by </a:t>
            </a:r>
            <a:r>
              <a:rPr lang="sk-SK" dirty="0" err="1">
                <a:cs typeface="Lucida Sans Unicode"/>
              </a:rPr>
              <a:t>their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interfaces</a:t>
            </a:r>
            <a:endParaRPr lang="sk-SK" dirty="0">
              <a:cs typeface="Lucida Sans Unicode"/>
            </a:endParaRPr>
          </a:p>
          <a:p>
            <a:pPr marL="356870" indent="-356870"/>
            <a:r>
              <a:rPr lang="sk-SK" dirty="0" err="1">
                <a:cs typeface="Lucida Sans Unicode"/>
              </a:rPr>
              <a:t>Don't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ignore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exceptions</a:t>
            </a:r>
          </a:p>
          <a:p>
            <a:pPr marL="0" indent="0">
              <a:buNone/>
            </a:pPr>
            <a:endParaRPr lang="sk-SK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08981468"/>
      </p:ext>
    </p:extLst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B3E7-78D1-4006-BEA5-3C3AB048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Rýchlejší ako </a:t>
            </a:r>
            <a:r>
              <a:rPr lang="sk-SK" dirty="0" err="1">
                <a:latin typeface="Lucida Sans"/>
                <a:ea typeface="Verdana"/>
                <a:cs typeface="Verdana"/>
              </a:rPr>
              <a:t>scanner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67461B-BBBB-4206-B170-A9F8411CD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err="1">
                <a:cs typeface="Lucida Sans Unicode"/>
              </a:rPr>
              <a:t>BufferedReader</a:t>
            </a:r>
            <a:endParaRPr lang="sk-SK">
              <a:cs typeface="Lucida Sans Unicode"/>
            </a:endParaRPr>
          </a:p>
          <a:p>
            <a:pPr lvl="1"/>
            <a:r>
              <a:rPr lang="sk-SK">
                <a:cs typeface="Lucida Sans Unicode"/>
              </a:rPr>
              <a:t>readLine() - načíta riadok</a:t>
            </a:r>
          </a:p>
          <a:p>
            <a:pPr lvl="1"/>
            <a:r>
              <a:rPr lang="sk-SK">
                <a:cs typeface="Lucida Sans Unicode"/>
              </a:rPr>
              <a:t>read() - načíta znak</a:t>
            </a:r>
            <a:endParaRPr lang="sk-SK" dirty="0"/>
          </a:p>
          <a:p>
            <a:pPr marL="356870" indent="-356870"/>
            <a:r>
              <a:rPr lang="sk-SK">
                <a:ea typeface="+mn-lt"/>
                <a:cs typeface="+mn-lt"/>
              </a:rPr>
              <a:t>FileReader extends InputStreamReader</a:t>
            </a:r>
            <a:endParaRPr lang="sk-SK" dirty="0"/>
          </a:p>
          <a:p>
            <a:pPr lvl="1"/>
            <a:r>
              <a:rPr lang="sk-SK">
                <a:cs typeface="Lucida Sans Unicode"/>
              </a:rPr>
              <a:t>new FileReader(file)</a:t>
            </a:r>
            <a:endParaRPr lang="sk-SK" dirty="0"/>
          </a:p>
          <a:p>
            <a:pPr marL="356870" indent="-356870"/>
            <a:r>
              <a:rPr lang="sk-SK">
                <a:ea typeface="+mn-lt"/>
                <a:cs typeface="Lucida Sans Unicode"/>
              </a:rPr>
              <a:t>InputStreamReader</a:t>
            </a:r>
            <a:endParaRPr lang="sk-SK" dirty="0">
              <a:ea typeface="+mn-lt"/>
              <a:cs typeface="Lucida Sans Unicode"/>
            </a:endParaRPr>
          </a:p>
          <a:p>
            <a:pPr lvl="1"/>
            <a:r>
              <a:rPr lang="sk-SK">
                <a:ea typeface="+mn-lt"/>
                <a:cs typeface="+mn-lt"/>
              </a:rPr>
              <a:t>new InputStreamReader(System.in)</a:t>
            </a:r>
            <a:endParaRPr lang="sk-SK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6454265"/>
      </p:ext>
    </p:extLst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17240-E825-4025-BBD3-A76B9BB3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ArrayIndexOutOfBoundsException</a:t>
            </a: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31A83EE-8FD3-40E1-85EC-B25E11C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9" y="1928812"/>
            <a:ext cx="9055001" cy="3700463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C92704AF-CF2D-4CD2-B443-C0065C5A2634}"/>
              </a:ext>
            </a:extLst>
          </p:cNvPr>
          <p:cNvCxnSpPr/>
          <p:nvPr/>
        </p:nvCxnSpPr>
        <p:spPr bwMode="auto">
          <a:xfrm>
            <a:off x="190500" y="2247900"/>
            <a:ext cx="6000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412C5AB1-31F6-410A-B453-16C81ACA14A0}"/>
              </a:ext>
            </a:extLst>
          </p:cNvPr>
          <p:cNvCxnSpPr>
            <a:cxnSpLocks/>
          </p:cNvCxnSpPr>
          <p:nvPr/>
        </p:nvCxnSpPr>
        <p:spPr bwMode="auto">
          <a:xfrm>
            <a:off x="190500" y="4781550"/>
            <a:ext cx="10572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52DBD54F-8FBE-4845-860F-E91A2E88DE42}"/>
              </a:ext>
            </a:extLst>
          </p:cNvPr>
          <p:cNvCxnSpPr>
            <a:cxnSpLocks/>
          </p:cNvCxnSpPr>
          <p:nvPr/>
        </p:nvCxnSpPr>
        <p:spPr bwMode="auto">
          <a:xfrm>
            <a:off x="190499" y="5324475"/>
            <a:ext cx="600076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449442480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A4A67-CF55-4D89-9E20-B0C7D86E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  <a:cs typeface="Verdana"/>
              </a:rPr>
              <a:t>Serializable</a:t>
            </a:r>
            <a:endParaRPr lang="sk-SK" dirty="0" err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AB2724-2772-47E8-ABFF-35F0CDC8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ea typeface="+mn-lt"/>
                <a:cs typeface="+mn-lt"/>
              </a:rPr>
              <a:t>Rozhranie - </a:t>
            </a:r>
            <a:r>
              <a:rPr lang="sk-SK" dirty="0" err="1">
                <a:ea typeface="+mn-lt"/>
                <a:cs typeface="+mn-lt"/>
              </a:rPr>
              <a:t>umožnuje</a:t>
            </a:r>
            <a:r>
              <a:rPr lang="sk-SK" dirty="0">
                <a:ea typeface="+mn-lt"/>
                <a:cs typeface="+mn-lt"/>
              </a:rPr>
              <a:t> "zabaliť" objekt</a:t>
            </a:r>
            <a:endParaRPr lang="sk-SK" dirty="0"/>
          </a:p>
          <a:p>
            <a:pPr marL="356870" indent="-356870"/>
            <a:r>
              <a:rPr lang="sk-SK" dirty="0" err="1">
                <a:ea typeface="+mn-lt"/>
                <a:cs typeface="Lucida Sans Unicode"/>
              </a:rPr>
              <a:t>Effective</a:t>
            </a:r>
            <a:r>
              <a:rPr lang="sk-SK" dirty="0">
                <a:ea typeface="+mn-lt"/>
                <a:cs typeface="Lucida Sans Unicode"/>
              </a:rPr>
              <a:t> </a:t>
            </a:r>
            <a:r>
              <a:rPr lang="sk-SK" dirty="0" err="1">
                <a:ea typeface="+mn-lt"/>
                <a:cs typeface="Lucida Sans Unicode"/>
              </a:rPr>
              <a:t>java</a:t>
            </a:r>
            <a:r>
              <a:rPr lang="sk-SK" dirty="0">
                <a:ea typeface="+mn-lt"/>
                <a:cs typeface="Lucida Sans Unicode"/>
              </a:rPr>
              <a:t> – </a:t>
            </a:r>
            <a:r>
              <a:rPr lang="sk-SK" dirty="0" err="1">
                <a:ea typeface="+mn-lt"/>
                <a:cs typeface="Lucida Sans Unicode"/>
              </a:rPr>
              <a:t>prefer</a:t>
            </a:r>
            <a:r>
              <a:rPr lang="sk-SK" dirty="0">
                <a:ea typeface="+mn-lt"/>
                <a:cs typeface="Lucida Sans Unicode"/>
              </a:rPr>
              <a:t> </a:t>
            </a:r>
            <a:r>
              <a:rPr lang="sk-SK" dirty="0" err="1">
                <a:ea typeface="+mn-lt"/>
                <a:cs typeface="Lucida Sans Unicode"/>
              </a:rPr>
              <a:t>alternatives</a:t>
            </a:r>
            <a:r>
              <a:rPr lang="sk-SK" dirty="0">
                <a:ea typeface="+mn-lt"/>
                <a:cs typeface="Lucida Sans Unicode"/>
              </a:rPr>
              <a:t> to </a:t>
            </a:r>
            <a:r>
              <a:rPr lang="sk-SK" dirty="0" err="1">
                <a:ea typeface="+mn-lt"/>
                <a:cs typeface="Lucida Sans Unicode"/>
              </a:rPr>
              <a:t>serializable</a:t>
            </a:r>
            <a:endParaRPr lang="sk-SK" dirty="0" err="1">
              <a:ea typeface="+mn-lt"/>
            </a:endParaRPr>
          </a:p>
          <a:p>
            <a:pPr marL="356870" indent="-356870"/>
            <a:r>
              <a:rPr lang="sk-SK" dirty="0" err="1">
                <a:ea typeface="+mn-lt"/>
                <a:cs typeface="+mn-lt"/>
              </a:rPr>
              <a:t>serialVersionUID</a:t>
            </a:r>
            <a:r>
              <a:rPr lang="sk-SK" dirty="0">
                <a:ea typeface="+mn-lt"/>
                <a:cs typeface="+mn-lt"/>
              </a:rPr>
              <a:t>, </a:t>
            </a:r>
            <a:r>
              <a:rPr lang="sk-SK" dirty="0" err="1">
                <a:ea typeface="+mn-lt"/>
                <a:cs typeface="+mn-lt"/>
              </a:rPr>
              <a:t>Serializácia</a:t>
            </a:r>
            <a:r>
              <a:rPr lang="sk-SK" dirty="0">
                <a:ea typeface="+mn-lt"/>
                <a:cs typeface="+mn-lt"/>
              </a:rPr>
              <a:t> a </a:t>
            </a:r>
            <a:r>
              <a:rPr lang="sk-SK" dirty="0" err="1">
                <a:ea typeface="+mn-lt"/>
                <a:cs typeface="+mn-lt"/>
              </a:rPr>
              <a:t>deserializácia</a:t>
            </a:r>
            <a:r>
              <a:rPr lang="sk-SK" dirty="0">
                <a:ea typeface="+mn-lt"/>
                <a:cs typeface="+mn-lt"/>
              </a:rPr>
              <a:t> </a:t>
            </a:r>
            <a:endParaRPr lang="sk-SK" dirty="0"/>
          </a:p>
          <a:p>
            <a:pPr marL="356870" indent="-356870"/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AB406DA-85F2-498A-86A5-2CE1F96BE450}"/>
              </a:ext>
            </a:extLst>
          </p:cNvPr>
          <p:cNvSpPr txBox="1"/>
          <p:nvPr/>
        </p:nvSpPr>
        <p:spPr>
          <a:xfrm>
            <a:off x="426030" y="3119835"/>
            <a:ext cx="8316000" cy="316864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t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FileOutputStream file = </a:t>
            </a:r>
            <a:r>
              <a:rPr lang="en-US" b="1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Consolas"/>
                <a:cs typeface="Arial"/>
              </a:rPr>
              <a:t>FileOutputStream(filename); </a:t>
            </a:r>
            <a:endParaRPr lang="sk-SK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ObjectOutputStream out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Consolas"/>
                <a:cs typeface="Arial"/>
              </a:rPr>
              <a:t>ObjectOutputStream(file);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ea typeface="DejaVu Sans" pitchFamily="2"/>
                <a:cs typeface="DejaVu Sans" pitchFamily="2"/>
              </a:rPr>
              <a:t>out</a:t>
            </a:r>
            <a:r>
              <a:rPr lang="en-US" sz="2000" b="0" i="0" u="none" strike="noStrike" baseline="0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>
                <a:latin typeface="Consolas"/>
                <a:ea typeface="DejaVu Sans" pitchFamily="2"/>
                <a:cs typeface="DejaVu Sans" pitchFamily="2"/>
              </a:rPr>
              <a:t>writeObject</a:t>
            </a:r>
            <a:r>
              <a:rPr lang="en-US" sz="2000" b="0" i="0" u="none" strike="noStrike" baseline="0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(</a:t>
            </a:r>
            <a:r>
              <a:rPr lang="en-US">
                <a:latin typeface="Consolas"/>
                <a:ea typeface="DejaVu Sans" pitchFamily="2"/>
                <a:cs typeface="DejaVu Sans" pitchFamily="2"/>
              </a:rPr>
              <a:t>object);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ea typeface="DejaVu Sans" pitchFamily="2"/>
                <a:cs typeface="DejaVu Sans" pitchFamily="2"/>
              </a:rPr>
              <a:t>out</a:t>
            </a:r>
            <a:r>
              <a:rPr lang="en-US" sz="2000" b="0" i="0" u="none" strike="noStrike" baseline="0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>
                <a:latin typeface="Consolas"/>
                <a:ea typeface="DejaVu Sans" pitchFamily="2"/>
                <a:cs typeface="DejaVu Sans" pitchFamily="2"/>
              </a:rPr>
              <a:t>close(); file</a:t>
            </a:r>
            <a:r>
              <a:rPr lang="en-US" sz="2000" b="0" i="0" u="none" strike="noStrike" baseline="0">
                <a:ln>
                  <a:noFill/>
                </a:ln>
                <a:latin typeface="Consolas"/>
                <a:ea typeface="DejaVu Sans" pitchFamily="2"/>
                <a:cs typeface="DejaVu Sans" pitchFamily="2"/>
              </a:rPr>
              <a:t>.</a:t>
            </a:r>
            <a:r>
              <a:rPr lang="en-US">
                <a:latin typeface="Consolas"/>
                <a:ea typeface="DejaVu Sans" pitchFamily="2"/>
                <a:cs typeface="DejaVu Sans" pitchFamily="2"/>
              </a:rPr>
              <a:t>close();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FileInputStream file = </a:t>
            </a:r>
            <a:r>
              <a:rPr lang="en-US" b="1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Consolas"/>
                <a:cs typeface="Arial"/>
              </a:rPr>
              <a:t>FileInputStream(filename);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ObjectInputStream in = </a:t>
            </a:r>
            <a:r>
              <a:rPr lang="en-US" b="1" dirty="0">
                <a:latin typeface="Consolas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Consolas"/>
                <a:cs typeface="Arial"/>
              </a:rPr>
              <a:t>ObjectInputStream(file);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Movie object1 = (Movie) in.readObject(); </a:t>
            </a:r>
            <a:endParaRPr lang="en-US"/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>
                <a:latin typeface="Consolas"/>
                <a:cs typeface="Arial"/>
              </a:rPr>
              <a:t>in.close(); file.close(); 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dirty="0">
              <a:solidFill>
                <a:srgbClr val="000000"/>
              </a:solidFill>
              <a:latin typeface="Consolas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DECE9770-6B19-7C46-A2C7-EF7443409509}"/>
              </a:ext>
            </a:extLst>
          </p:cNvPr>
          <p:cNvSpPr/>
          <p:nvPr/>
        </p:nvSpPr>
        <p:spPr>
          <a:xfrm>
            <a:off x="5419351" y="6193066"/>
            <a:ext cx="3298619" cy="3841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binárne súbory, nie textové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9282118"/>
      </p:ext>
    </p:extLst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JavaDoc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Dokumentácia je súčasťou každého slušného projektu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sk-SK"/>
          </a:p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Do dokumentácie sa zahrnú komentáre pred triedami, inštančnými premennými a metódami, ktoré začínajú znakmi </a:t>
            </a:r>
            <a:r>
              <a:rPr lang="sk-SK" sz="24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pPr marL="356870" lvl="0" indent="-356870"/>
            <a:r>
              <a:rPr lang="sk-SK" sz="2400" dirty="0">
                <a:solidFill>
                  <a:srgbClr val="000000"/>
                </a:solidFill>
              </a:rPr>
              <a:t>Komentáre metód majú aj niekoľko špeciálnych označení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vstupny_parameter</a:t>
            </a:r>
            <a:r>
              <a:rPr lang="sk-SK" sz="2000" dirty="0">
                <a:solidFill>
                  <a:srgbClr val="000000"/>
                </a:solidFill>
              </a:rPr>
              <a:t> popis vstupného parametra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</a:rPr>
              <a:t>popis výstupnej hodnoty</a:t>
            </a:r>
          </a:p>
          <a:p>
            <a:pPr lvl="1"/>
            <a:r>
              <a:rPr lang="sk-SK" sz="2000" dirty="0">
                <a:solidFill>
                  <a:srgbClr val="000000"/>
                </a:solidFill>
                <a:latin typeface="Courier New"/>
                <a:cs typeface="Courier New"/>
              </a:rPr>
              <a:t>@</a:t>
            </a:r>
            <a:r>
              <a:rPr lang="sk-SK" sz="2000" dirty="0" err="1">
                <a:solidFill>
                  <a:srgbClr val="000000"/>
                </a:solidFill>
                <a:latin typeface="Courier New"/>
                <a:cs typeface="Courier New"/>
              </a:rPr>
              <a:t>throws</a:t>
            </a:r>
            <a:r>
              <a:rPr lang="sk-SK" sz="20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sk-SK" sz="2000" dirty="0">
                <a:solidFill>
                  <a:srgbClr val="000000"/>
                </a:solidFill>
                <a:cs typeface="Lucida Sans Unicode"/>
              </a:rPr>
              <a:t>vymenovanie vyhadzovaných výnimiek</a:t>
            </a:r>
            <a:endParaRPr lang="en-US" sz="2000" dirty="0">
              <a:solidFill>
                <a:srgbClr val="000000"/>
              </a:solidFill>
              <a:cs typeface="Lucida Sans Unicode"/>
            </a:endParaRPr>
          </a:p>
          <a:p>
            <a:pPr marL="356870" indent="-356870"/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JavaDoc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koment</a:t>
            </a:r>
            <a:r>
              <a:rPr lang="sk-SK" sz="2400" dirty="0">
                <a:solidFill>
                  <a:srgbClr val="000000"/>
                </a:solidFill>
                <a:cs typeface="Lucida Sans Unicode"/>
              </a:rPr>
              <a:t>áre využívajú generátory dokumentácie a vývojové prostredia 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(IDE). </a:t>
            </a:r>
            <a:endParaRPr lang="sk-SK" sz="2400" dirty="0">
              <a:solidFill>
                <a:srgbClr val="000000"/>
              </a:solidFill>
            </a:endParaRPr>
          </a:p>
          <a:p>
            <a:pPr marL="356870" indent="-356870"/>
            <a:r>
              <a:rPr lang="en-US" sz="2400" dirty="0" err="1">
                <a:solidFill>
                  <a:srgbClr val="000000"/>
                </a:solidFill>
                <a:cs typeface="Lucida Sans Unicode"/>
              </a:rPr>
              <a:t>Vygenerovanie</a:t>
            </a:r>
            <a:r>
              <a:rPr lang="en-US" sz="2400" dirty="0">
                <a:solidFill>
                  <a:srgbClr val="000000"/>
                </a:solidFill>
                <a:cs typeface="Lucida Sans Unicode"/>
              </a:rPr>
              <a:t> v Eclipse: </a:t>
            </a:r>
            <a:r>
              <a:rPr lang="en-US" sz="2400" dirty="0">
                <a:solidFill>
                  <a:srgbClr val="FF0000"/>
                </a:solidFill>
                <a:cs typeface="Lucida Sans Unicode"/>
              </a:rPr>
              <a:t>Project-&gt;Generate Javadoc...</a:t>
            </a:r>
            <a:endParaRPr lang="sk-SK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0635"/>
      </p:ext>
    </p:extLst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sk-SK" dirty="0" err="1"/>
              <a:t>omplexný</a:t>
            </a:r>
            <a:r>
              <a:rPr lang="sk-SK" dirty="0"/>
              <a:t>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</a:t>
            </a:r>
            <a:r>
              <a:rPr lang="en-US" dirty="0" err="1"/>
              <a:t>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Mavenovsk</a:t>
            </a:r>
            <a:r>
              <a:rPr lang="sk-SK" dirty="0"/>
              <a:t>ý projekt </a:t>
            </a:r>
            <a:r>
              <a:rPr lang="en-US" dirty="0"/>
              <a:t>=</a:t>
            </a:r>
            <a:r>
              <a:rPr lang="sk-SK" dirty="0"/>
              <a:t> </a:t>
            </a:r>
            <a:r>
              <a:rPr lang="sk-SK" dirty="0" err="1"/>
              <a:t>Maven</a:t>
            </a:r>
            <a:r>
              <a:rPr lang="sk-SK" dirty="0"/>
              <a:t> artefakt</a:t>
            </a:r>
            <a:endParaRPr lang="en-US" dirty="0"/>
          </a:p>
          <a:p>
            <a:r>
              <a:rPr lang="en-US" dirty="0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072D5-99C9-46A1-8F98-1EB9000A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sk-SK" dirty="0" err="1"/>
              <a:t>aven</a:t>
            </a:r>
            <a:r>
              <a:rPr lang="sk-SK" dirty="0"/>
              <a:t> - závislosti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B90B89-6445-4867-831B-9B57C247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Chcem použiť nejakú „</a:t>
            </a:r>
            <a:r>
              <a:rPr lang="sk-SK" dirty="0" err="1"/>
              <a:t>cool</a:t>
            </a:r>
            <a:r>
              <a:rPr lang="sk-SK" dirty="0"/>
              <a:t>“ knižnicu vo svojom projekte </a:t>
            </a:r>
            <a:r>
              <a:rPr lang="en-US" dirty="0"/>
              <a:t>(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artefakte</a:t>
            </a:r>
            <a:r>
              <a:rPr lang="en-US" dirty="0"/>
              <a:t>) = </a:t>
            </a:r>
            <a:r>
              <a:rPr lang="en-US" dirty="0" err="1"/>
              <a:t>prid</a:t>
            </a:r>
            <a:r>
              <a:rPr lang="sk-SK" dirty="0" err="1"/>
              <a:t>ám</a:t>
            </a:r>
            <a:r>
              <a:rPr lang="sk-SK" dirty="0"/>
              <a:t> „</a:t>
            </a:r>
            <a:r>
              <a:rPr lang="sk-SK" dirty="0" err="1"/>
              <a:t>cool</a:t>
            </a:r>
            <a:r>
              <a:rPr lang="sk-SK" dirty="0"/>
              <a:t>“ knižnicu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artefakt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sk-SK" b="1" dirty="0" err="1">
                <a:solidFill>
                  <a:srgbClr val="FF0000"/>
                </a:solidFill>
              </a:rPr>
              <a:t>ávislosť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(dependency) do </a:t>
            </a:r>
            <a:r>
              <a:rPr lang="en-US" dirty="0" err="1"/>
              <a:t>projektu</a:t>
            </a:r>
            <a:endParaRPr lang="en-US" dirty="0"/>
          </a:p>
          <a:p>
            <a:r>
              <a:rPr lang="en-US" b="1" dirty="0"/>
              <a:t>Z</a:t>
            </a:r>
            <a:r>
              <a:rPr lang="sk-SK" b="1" dirty="0" err="1"/>
              <a:t>ávislosti</a:t>
            </a:r>
            <a:r>
              <a:rPr lang="en-US" b="1" dirty="0"/>
              <a:t> </a:t>
            </a:r>
            <a:r>
              <a:rPr lang="en-US" dirty="0"/>
              <a:t>= in</a:t>
            </a:r>
            <a:r>
              <a:rPr lang="sk-SK" dirty="0"/>
              <a:t>é artefakty, ktoré potrebujem pre fungovanie môjho projektu </a:t>
            </a:r>
            <a:r>
              <a:rPr lang="en-US" dirty="0"/>
              <a:t>(</a:t>
            </a:r>
            <a:r>
              <a:rPr lang="en-US" dirty="0" err="1"/>
              <a:t>artefaktu</a:t>
            </a:r>
            <a:r>
              <a:rPr lang="en-US" dirty="0"/>
              <a:t>)</a:t>
            </a:r>
          </a:p>
          <a:p>
            <a:r>
              <a:rPr lang="en-US" b="1" dirty="0" err="1"/>
              <a:t>Zdroj</a:t>
            </a:r>
            <a:r>
              <a:rPr lang="sk-SK" b="1" dirty="0"/>
              <a:t>e</a:t>
            </a:r>
            <a:r>
              <a:rPr lang="en-US" b="1" dirty="0"/>
              <a:t> </a:t>
            </a:r>
            <a:r>
              <a:rPr lang="en-US" b="1" dirty="0" err="1"/>
              <a:t>artefaktov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Maven Central Repository </a:t>
            </a:r>
            <a:endParaRPr lang="sk-SK" dirty="0"/>
          </a:p>
          <a:p>
            <a:pPr lvl="2"/>
            <a:r>
              <a:rPr lang="sk-SK" dirty="0"/>
              <a:t>vyhľadávanie: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https://search.maven.org/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v</a:t>
            </a:r>
            <a:r>
              <a:rPr lang="sk-SK" dirty="0" err="1"/>
              <a:t>lastné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priv</a:t>
            </a:r>
            <a:r>
              <a:rPr lang="sk-SK" dirty="0" err="1"/>
              <a:t>átne</a:t>
            </a:r>
            <a:r>
              <a:rPr lang="en-US" dirty="0"/>
              <a:t>)</a:t>
            </a:r>
            <a:r>
              <a:rPr lang="sk-SK" dirty="0"/>
              <a:t> repozitár</a:t>
            </a:r>
            <a:r>
              <a:rPr lang="en-US" dirty="0"/>
              <a:t>e</a:t>
            </a:r>
          </a:p>
          <a:p>
            <a:pPr lvl="1"/>
            <a:r>
              <a:rPr lang="sk-SK" dirty="0"/>
              <a:t>a</a:t>
            </a:r>
            <a:r>
              <a:rPr lang="en-US" dirty="0" err="1"/>
              <a:t>rtefakty</a:t>
            </a:r>
            <a:r>
              <a:rPr lang="en-US" dirty="0"/>
              <a:t> </a:t>
            </a:r>
            <a:r>
              <a:rPr lang="en-US" dirty="0" err="1"/>
              <a:t>nain</a:t>
            </a:r>
            <a:r>
              <a:rPr lang="sk-SK" dirty="0" err="1"/>
              <a:t>štalova</a:t>
            </a:r>
            <a:r>
              <a:rPr lang="en-US" dirty="0"/>
              <a:t>n</a:t>
            </a:r>
            <a:r>
              <a:rPr lang="sk-SK" dirty="0"/>
              <a:t>é v lokálnom repozitári </a:t>
            </a:r>
            <a:r>
              <a:rPr lang="en-US" dirty="0"/>
              <a:t>(cache)</a:t>
            </a:r>
          </a:p>
          <a:p>
            <a:pPr lvl="1"/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4" name="Rovná spojnica 3">
            <a:extLst>
              <a:ext uri="{FF2B5EF4-FFF2-40B4-BE49-F238E27FC236}">
                <a16:creationId xmlns:a16="http://schemas.microsoft.com/office/drawing/2014/main" id="{6781530F-D23C-49C1-B335-F9BEB54D5A20}"/>
              </a:ext>
            </a:extLst>
          </p:cNvPr>
          <p:cNvSpPr/>
          <p:nvPr/>
        </p:nvSpPr>
        <p:spPr>
          <a:xfrm flipH="1">
            <a:off x="4848224" y="4499989"/>
            <a:ext cx="589867" cy="33871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8E7BFBED-630D-449C-90EB-99B47899304D}"/>
              </a:ext>
            </a:extLst>
          </p:cNvPr>
          <p:cNvSpPr/>
          <p:nvPr/>
        </p:nvSpPr>
        <p:spPr>
          <a:xfrm>
            <a:off x="5329035" y="4145300"/>
            <a:ext cx="3542248" cy="813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Takmer všetky známe i menej známe Java projekty.</a:t>
            </a:r>
          </a:p>
        </p:txBody>
      </p:sp>
    </p:spTree>
    <p:extLst>
      <p:ext uri="{BB962C8B-B14F-4D97-AF65-F5344CB8AC3E}">
        <p14:creationId xmlns:p14="http://schemas.microsoft.com/office/powerpoint/2010/main" val="3882725760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8FABC-C582-4D39-A415-2F7FE8C7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závislosti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EA14CD3-CE08-427B-BC25-8F870FA9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8" y="1356685"/>
            <a:ext cx="6257925" cy="369570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CA03E-9C76-49A1-A5EE-B15422F3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3571876"/>
            <a:ext cx="4275222" cy="2085974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dependency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groupId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 err="1">
                <a:latin typeface="Consolas" panose="020B0609020204030204" pitchFamily="49" charset="0"/>
              </a:rPr>
              <a:t>sk.upjs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groupId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artifactId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>
                <a:latin typeface="Consolas" panose="020B0609020204030204" pitchFamily="49" charset="0"/>
              </a:rPr>
              <a:t>jpaz2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artifactId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sk-SK" sz="1800" dirty="0">
                <a:latin typeface="Consolas" panose="020B0609020204030204" pitchFamily="49" charset="0"/>
              </a:rPr>
              <a:t>&lt;</a:t>
            </a:r>
            <a:r>
              <a:rPr lang="sk-SK" sz="1800" dirty="0" err="1">
                <a:latin typeface="Consolas" panose="020B0609020204030204" pitchFamily="49" charset="0"/>
              </a:rPr>
              <a:t>version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  <a:r>
              <a:rPr lang="sk-SK" sz="1800" b="1" dirty="0">
                <a:latin typeface="Consolas" panose="020B0609020204030204" pitchFamily="49" charset="0"/>
              </a:rPr>
              <a:t>1.</a:t>
            </a:r>
            <a:r>
              <a:rPr lang="en-US" sz="1800" b="1" dirty="0">
                <a:latin typeface="Consolas" panose="020B0609020204030204" pitchFamily="49" charset="0"/>
              </a:rPr>
              <a:t>1</a:t>
            </a:r>
            <a:r>
              <a:rPr lang="sk-SK" sz="1800" b="1" dirty="0">
                <a:latin typeface="Consolas" panose="020B0609020204030204" pitchFamily="49" charset="0"/>
              </a:rPr>
              <a:t>.</a:t>
            </a:r>
            <a:r>
              <a:rPr lang="en-US" sz="1800" b="1" dirty="0">
                <a:latin typeface="Consolas" panose="020B0609020204030204" pitchFamily="49" charset="0"/>
              </a:rPr>
              <a:t>1</a:t>
            </a: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version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1800" dirty="0">
                <a:latin typeface="Consolas" panose="020B0609020204030204" pitchFamily="49" charset="0"/>
              </a:rPr>
              <a:t>&lt;/</a:t>
            </a:r>
            <a:r>
              <a:rPr lang="sk-SK" sz="1800" dirty="0" err="1">
                <a:latin typeface="Consolas" panose="020B0609020204030204" pitchFamily="49" charset="0"/>
              </a:rPr>
              <a:t>dependency</a:t>
            </a:r>
            <a:r>
              <a:rPr lang="sk-SK" sz="18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18E54C9-8246-4D7B-B90A-A9DAF6846C83}"/>
              </a:ext>
            </a:extLst>
          </p:cNvPr>
          <p:cNvSpPr txBox="1"/>
          <p:nvPr/>
        </p:nvSpPr>
        <p:spPr>
          <a:xfrm>
            <a:off x="296778" y="5943600"/>
            <a:ext cx="5290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nsolas" panose="020B0609020204030204" pitchFamily="49" charset="0"/>
              </a:rPr>
              <a:t>p</a:t>
            </a:r>
            <a:r>
              <a:rPr lang="en-US" sz="2400" dirty="0">
                <a:latin typeface="Consolas" panose="020B0609020204030204" pitchFamily="49" charset="0"/>
              </a:rPr>
              <a:t>om.xml </a:t>
            </a:r>
            <a:r>
              <a:rPr lang="en-US" sz="2400" dirty="0">
                <a:latin typeface="+mj-lt"/>
              </a:rPr>
              <a:t>– </a:t>
            </a:r>
            <a:r>
              <a:rPr lang="en-US" sz="2400" dirty="0" err="1">
                <a:latin typeface="+mj-lt"/>
              </a:rPr>
              <a:t>kompletn</a:t>
            </a:r>
            <a:r>
              <a:rPr lang="sk-SK" sz="2400" dirty="0">
                <a:latin typeface="+mj-lt"/>
              </a:rPr>
              <a:t>ý popis projektu</a:t>
            </a:r>
          </a:p>
        </p:txBody>
      </p:sp>
    </p:spTree>
    <p:extLst>
      <p:ext uri="{BB962C8B-B14F-4D97-AF65-F5344CB8AC3E}">
        <p14:creationId xmlns:p14="http://schemas.microsoft.com/office/powerpoint/2010/main" val="6163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E00A9-0770-45B2-96F6-C86A59A7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pom.xml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4AF627-D55A-49C5-883C-0C04F9BE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pom.xml</a:t>
            </a:r>
          </a:p>
          <a:p>
            <a:pPr lvl="1"/>
            <a:r>
              <a:rPr lang="en-US" dirty="0"/>
              <a:t>Project Object Model </a:t>
            </a:r>
            <a:endParaRPr lang="sk-SK" dirty="0"/>
          </a:p>
          <a:p>
            <a:pPr lvl="1"/>
            <a:r>
              <a:rPr lang="sk-SK" dirty="0"/>
              <a:t>v</a:t>
            </a:r>
            <a:r>
              <a:rPr lang="en-US" dirty="0"/>
              <a:t> xml</a:t>
            </a:r>
            <a:r>
              <a:rPr lang="sk-SK" dirty="0"/>
              <a:t> formáte</a:t>
            </a:r>
            <a:r>
              <a:rPr lang="en-US" dirty="0"/>
              <a:t> </a:t>
            </a:r>
            <a:r>
              <a:rPr lang="en-US" dirty="0" err="1"/>
              <a:t>popisuje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sk-SK" dirty="0"/>
              <a:t>k</a:t>
            </a:r>
            <a:r>
              <a:rPr lang="en-US" dirty="0"/>
              <a:t>t</a:t>
            </a:r>
          </a:p>
          <a:p>
            <a:pPr lvl="2"/>
            <a:r>
              <a:rPr lang="sk-SK" dirty="0"/>
              <a:t>závislosti</a:t>
            </a:r>
          </a:p>
          <a:p>
            <a:pPr lvl="2"/>
            <a:r>
              <a:rPr lang="sk-SK" dirty="0"/>
              <a:t>pluginy</a:t>
            </a:r>
          </a:p>
          <a:p>
            <a:pPr lvl="2"/>
            <a:r>
              <a:rPr lang="en-US" dirty="0"/>
              <a:t>k</a:t>
            </a:r>
            <a:r>
              <a:rPr lang="sk-SK" dirty="0" err="1"/>
              <a:t>onfigurácie</a:t>
            </a:r>
            <a:endParaRPr lang="en-US" dirty="0"/>
          </a:p>
          <a:p>
            <a:pPr lvl="2"/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zostavovania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sk-SK" dirty="0" err="1"/>
              <a:t>buildovania</a:t>
            </a:r>
            <a:r>
              <a:rPr lang="sk-SK" dirty="0"/>
              <a:t>“</a:t>
            </a:r>
            <a:r>
              <a:rPr lang="en-US" dirty="0"/>
              <a:t>) </a:t>
            </a:r>
            <a:endParaRPr lang="sk-SK" dirty="0"/>
          </a:p>
          <a:p>
            <a:r>
              <a:rPr lang="sk-SK" dirty="0" err="1"/>
              <a:t>Effective</a:t>
            </a:r>
            <a:r>
              <a:rPr lang="sk-SK" dirty="0"/>
              <a:t> </a:t>
            </a:r>
            <a:r>
              <a:rPr lang="en-US" dirty="0"/>
              <a:t>POM – </a:t>
            </a:r>
            <a:r>
              <a:rPr lang="sk-SK" dirty="0"/>
              <a:t>reálne použitý pom.xml</a:t>
            </a:r>
            <a:endParaRPr lang="en-US" dirty="0"/>
          </a:p>
          <a:p>
            <a:pPr lvl="2"/>
            <a:endParaRPr lang="sk-SK" dirty="0"/>
          </a:p>
          <a:p>
            <a:endParaRPr lang="sk-SK" dirty="0"/>
          </a:p>
          <a:p>
            <a:endParaRPr lang="sk-SK" dirty="0"/>
          </a:p>
          <a:p>
            <a:pPr lvl="2"/>
            <a:endParaRPr lang="sk-SK" dirty="0"/>
          </a:p>
          <a:p>
            <a:pPr lvl="2"/>
            <a:endParaRPr lang="sk-SK" dirty="0"/>
          </a:p>
          <a:p>
            <a:pPr lvl="1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4B4049-D3AD-4821-A512-327A119E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74"/>
          <a:stretch/>
        </p:blipFill>
        <p:spPr>
          <a:xfrm>
            <a:off x="1559589" y="5314949"/>
            <a:ext cx="6234371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25048"/>
      </p:ext>
    </p:extLst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66AAC-D0D2-444E-9C7E-242DA55B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Buildovanie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F10BA5E-E734-4A25-B251-9B745056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1366837"/>
            <a:ext cx="5311137" cy="168116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13B0B14-659C-489C-A819-9E8D677F0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7" y="2647950"/>
            <a:ext cx="4791075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ovná spojnica 5">
            <a:extLst>
              <a:ext uri="{FF2B5EF4-FFF2-40B4-BE49-F238E27FC236}">
                <a16:creationId xmlns:a16="http://schemas.microsoft.com/office/drawing/2014/main" id="{6BECB37E-359F-4A40-AA2A-6B85A04E9A29}"/>
              </a:ext>
            </a:extLst>
          </p:cNvPr>
          <p:cNvSpPr/>
          <p:nvPr/>
        </p:nvSpPr>
        <p:spPr>
          <a:xfrm flipV="1">
            <a:off x="3552824" y="4114799"/>
            <a:ext cx="1771649" cy="1681163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5E221749-B7A9-44BC-9EDA-B72963B7F63A}"/>
              </a:ext>
            </a:extLst>
          </p:cNvPr>
          <p:cNvSpPr/>
          <p:nvPr/>
        </p:nvSpPr>
        <p:spPr>
          <a:xfrm>
            <a:off x="1194057" y="5455950"/>
            <a:ext cx="2523073" cy="11143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Cie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ľ „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buildovania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“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br>
              <a:rPr lang="en-US" dirty="0">
                <a:latin typeface="+mn-lt"/>
                <a:ea typeface="DejaVu Sans" pitchFamily="2"/>
                <a:cs typeface="DejaVu Sans" pitchFamily="2"/>
              </a:rPr>
            </a:br>
            <a:r>
              <a:rPr lang="en-US" dirty="0">
                <a:latin typeface="+mn-lt"/>
                <a:ea typeface="DejaVu Sans" pitchFamily="2"/>
                <a:cs typeface="DejaVu Sans" pitchFamily="2"/>
              </a:rPr>
              <a:t>=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čo chceme vykonať</a:t>
            </a:r>
          </a:p>
        </p:txBody>
      </p:sp>
    </p:spTree>
    <p:extLst>
      <p:ext uri="{BB962C8B-B14F-4D97-AF65-F5344CB8AC3E}">
        <p14:creationId xmlns:p14="http://schemas.microsoft.com/office/powerpoint/2010/main" val="4270307402"/>
      </p:ext>
    </p:extLst>
  </p:cSld>
  <p:clrMapOvr>
    <a:masterClrMapping/>
  </p:clrMapOvr>
  <p:transition spd="med"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92156-C97D-4562-90D2-33779768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</a:t>
            </a:r>
            <a:r>
              <a:rPr lang="sk-SK" dirty="0" err="1"/>
              <a:t>buildovania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9CAF30-8FB1-4A00-8515-511C1785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 err="1">
                <a:solidFill>
                  <a:srgbClr val="FF0000"/>
                </a:solidFill>
              </a:rPr>
              <a:t>package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cs typeface="Lucida Sans Unicode"/>
              </a:rPr>
              <a:t>v</a:t>
            </a:r>
            <a:r>
              <a:rPr lang="sk-SK" dirty="0" err="1">
                <a:cs typeface="Lucida Sans Unicode"/>
              </a:rPr>
              <a:t>ytvorí</a:t>
            </a:r>
            <a:r>
              <a:rPr lang="sk-SK" dirty="0">
                <a:cs typeface="Lucida Sans Unicode"/>
              </a:rPr>
              <a:t> jar</a:t>
            </a:r>
            <a:r>
              <a:rPr lang="en-US" dirty="0">
                <a:cs typeface="Lucida Sans Unicode"/>
              </a:rPr>
              <a:t>-ko </a:t>
            </a:r>
            <a:endParaRPr lang="sk-SK" dirty="0"/>
          </a:p>
          <a:p>
            <a:pPr lvl="2"/>
            <a:r>
              <a:rPr lang="en-US" dirty="0" err="1">
                <a:cs typeface="Lucida Sans Unicode"/>
              </a:rPr>
              <a:t>ak</a:t>
            </a:r>
            <a:r>
              <a:rPr lang="en-US" dirty="0">
                <a:cs typeface="Lucida Sans Unicode"/>
              </a:rPr>
              <a:t> je packaging </a:t>
            </a:r>
            <a:r>
              <a:rPr lang="en-US" dirty="0" err="1">
                <a:cs typeface="Lucida Sans Unicode"/>
              </a:rPr>
              <a:t>nastaven</a:t>
            </a:r>
            <a:r>
              <a:rPr lang="sk-SK" dirty="0">
                <a:cs typeface="Lucida Sans Unicode"/>
              </a:rPr>
              <a:t>ý na jar </a:t>
            </a:r>
            <a:r>
              <a:rPr lang="en-US" dirty="0">
                <a:cs typeface="Lucida Sans Unicode"/>
              </a:rPr>
              <a:t>(in</a:t>
            </a:r>
            <a:r>
              <a:rPr lang="sk-SK" dirty="0">
                <a:cs typeface="Lucida Sans Unicode"/>
              </a:rPr>
              <a:t>é zatiaľ nepoznáme</a:t>
            </a:r>
            <a:r>
              <a:rPr lang="en-US" dirty="0">
                <a:cs typeface="Lucida Sans Unicode"/>
              </a:rPr>
              <a:t>)</a:t>
            </a:r>
          </a:p>
          <a:p>
            <a:pPr lvl="1"/>
            <a:r>
              <a:rPr lang="sk-SK" dirty="0">
                <a:cs typeface="Lucida Sans Unicode"/>
              </a:rPr>
              <a:t>v</a:t>
            </a:r>
            <a:r>
              <a:rPr lang="en-US" dirty="0" err="1">
                <a:cs typeface="Lucida Sans Unicode"/>
              </a:rPr>
              <a:t>ytvor</a:t>
            </a:r>
            <a:r>
              <a:rPr lang="sk-SK" dirty="0">
                <a:cs typeface="Lucida Sans Unicode"/>
              </a:rPr>
              <a:t>í spustiteľné</a:t>
            </a:r>
            <a:r>
              <a:rPr lang="en-US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a </a:t>
            </a:r>
            <a:r>
              <a:rPr lang="en-US" dirty="0" err="1">
                <a:cs typeface="Lucida Sans Unicode"/>
              </a:rPr>
              <a:t>minimalizovan</a:t>
            </a:r>
            <a:r>
              <a:rPr lang="sk-SK" dirty="0">
                <a:cs typeface="Lucida Sans Unicode"/>
              </a:rPr>
              <a:t>é jar</a:t>
            </a:r>
            <a:r>
              <a:rPr lang="en-US" dirty="0">
                <a:cs typeface="Lucida Sans Unicode"/>
              </a:rPr>
              <a:t>-ko</a:t>
            </a:r>
          </a:p>
          <a:p>
            <a:pPr lvl="2"/>
            <a:r>
              <a:rPr lang="en-US" dirty="0" err="1">
                <a:cs typeface="Lucida Sans Unicode"/>
              </a:rPr>
              <a:t>ak</a:t>
            </a:r>
            <a:r>
              <a:rPr lang="en-US" dirty="0">
                <a:cs typeface="Lucida Sans Unicode"/>
              </a:rPr>
              <a:t> sa </a:t>
            </a:r>
            <a:r>
              <a:rPr lang="en-US" dirty="0" err="1">
                <a:cs typeface="Lucida Sans Unicode"/>
              </a:rPr>
              <a:t>pou</a:t>
            </a:r>
            <a:r>
              <a:rPr lang="sk-SK" dirty="0">
                <a:cs typeface="Lucida Sans Unicode"/>
              </a:rPr>
              <a:t>žije konfigurácia </a:t>
            </a:r>
            <a:r>
              <a:rPr lang="sk-SK" dirty="0">
                <a:latin typeface="Consolas"/>
                <a:cs typeface="Lucida Sans Unicode"/>
              </a:rPr>
              <a:t>pom.xml </a:t>
            </a:r>
            <a:r>
              <a:rPr lang="sk-SK" dirty="0">
                <a:latin typeface="Trebuchet MS"/>
                <a:cs typeface="Lucida Sans Unicode"/>
              </a:rPr>
              <a:t>akú</a:t>
            </a:r>
            <a:r>
              <a:rPr lang="sk-SK" dirty="0">
                <a:cs typeface="Lucida Sans Unicode"/>
              </a:rPr>
              <a:t> vytvárajú napr. JPAZ</a:t>
            </a:r>
            <a:r>
              <a:rPr lang="en-US" dirty="0">
                <a:cs typeface="Lucida Sans Unicode"/>
              </a:rPr>
              <a:t>2 </a:t>
            </a:r>
            <a:r>
              <a:rPr lang="en-US" dirty="0" err="1">
                <a:cs typeface="Lucida Sans Unicode"/>
              </a:rPr>
              <a:t>archetypy</a:t>
            </a:r>
            <a:endParaRPr lang="sk-SK" dirty="0">
              <a:cs typeface="Lucida Sans Unicode"/>
            </a:endParaRPr>
          </a:p>
          <a:p>
            <a:pPr lvl="2"/>
            <a:r>
              <a:rPr lang="sk-SK" dirty="0">
                <a:latin typeface="Consolas" panose="020B0609020204030204" pitchFamily="49" charset="0"/>
              </a:rPr>
              <a:t>&lt;</a:t>
            </a:r>
            <a:r>
              <a:rPr lang="sk-SK" dirty="0" err="1">
                <a:latin typeface="Consolas" panose="020B0609020204030204" pitchFamily="49" charset="0"/>
              </a:rPr>
              <a:t>exec.mainClass</a:t>
            </a:r>
            <a:r>
              <a:rPr lang="sk-SK" dirty="0">
                <a:latin typeface="Consolas" panose="020B0609020204030204" pitchFamily="49" charset="0"/>
              </a:rPr>
              <a:t>&gt;</a:t>
            </a:r>
            <a:r>
              <a:rPr lang="sk-SK" i="1" dirty="0">
                <a:solidFill>
                  <a:srgbClr val="0070C0"/>
                </a:solidFill>
                <a:latin typeface="Consolas" panose="020B0609020204030204" pitchFamily="49" charset="0"/>
              </a:rPr>
              <a:t>trieda </a:t>
            </a:r>
            <a:r>
              <a:rPr lang="sk-SK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spúštača</a:t>
            </a:r>
            <a:r>
              <a:rPr lang="sk-SK" dirty="0">
                <a:latin typeface="Consolas" panose="020B0609020204030204" pitchFamily="49" charset="0"/>
              </a:rPr>
              <a:t>&lt;/</a:t>
            </a:r>
            <a:r>
              <a:rPr lang="sk-SK" dirty="0" err="1">
                <a:latin typeface="Consolas" panose="020B0609020204030204" pitchFamily="49" charset="0"/>
              </a:rPr>
              <a:t>exec.mainClass</a:t>
            </a:r>
            <a:r>
              <a:rPr lang="sk-SK" dirty="0">
                <a:latin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sk-SK" dirty="0">
                <a:latin typeface="+mj-lt"/>
              </a:rPr>
              <a:t>výstup: v podadresári </a:t>
            </a:r>
            <a:r>
              <a:rPr lang="sk-SK" dirty="0" err="1">
                <a:latin typeface="Consolas" panose="020B0609020204030204" pitchFamily="49" charset="0"/>
              </a:rPr>
              <a:t>target</a:t>
            </a:r>
            <a:r>
              <a:rPr lang="sk-SK" dirty="0">
                <a:latin typeface="+mj-lt"/>
              </a:rPr>
              <a:t> projektu</a:t>
            </a:r>
          </a:p>
          <a:p>
            <a:pPr marL="356870" indent="-356870"/>
            <a:r>
              <a:rPr lang="en-US" dirty="0">
                <a:solidFill>
                  <a:srgbClr val="FF0000"/>
                </a:solidFill>
                <a:latin typeface="+mj-lt"/>
              </a:rPr>
              <a:t>j</a:t>
            </a:r>
            <a:r>
              <a:rPr lang="sk-SK" dirty="0" err="1">
                <a:solidFill>
                  <a:srgbClr val="FF0000"/>
                </a:solidFill>
                <a:latin typeface="+mj-lt"/>
              </a:rPr>
              <a:t>avadoc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javadoc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sk-SK" dirty="0"/>
              <a:t>podľa </a:t>
            </a:r>
            <a:r>
              <a:rPr lang="sk-SK" dirty="0" err="1"/>
              <a:t>javadoc</a:t>
            </a:r>
            <a:r>
              <a:rPr lang="sk-SK" dirty="0"/>
              <a:t> komentárov vytvorí dokumentáciu</a:t>
            </a:r>
          </a:p>
          <a:p>
            <a:pPr lvl="1"/>
            <a:r>
              <a:rPr lang="sk-SK" dirty="0"/>
              <a:t>výstup: v podadresári </a:t>
            </a:r>
            <a:r>
              <a:rPr lang="sk-SK" dirty="0" err="1">
                <a:latin typeface="Consolas" panose="020B0609020204030204" pitchFamily="49" charset="0"/>
              </a:rPr>
              <a:t>target</a:t>
            </a:r>
            <a:r>
              <a:rPr lang="en-US" dirty="0">
                <a:latin typeface="Consolas" panose="020B0609020204030204" pitchFamily="49" charset="0"/>
              </a:rPr>
              <a:t>/site/</a:t>
            </a:r>
            <a:r>
              <a:rPr lang="en-US" dirty="0" err="1">
                <a:latin typeface="Consolas" panose="020B0609020204030204" pitchFamily="49" charset="0"/>
              </a:rPr>
              <a:t>apidocs</a:t>
            </a:r>
            <a:endParaRPr lang="sk-SK" dirty="0"/>
          </a:p>
          <a:p>
            <a:pPr marL="356870" indent="-356870"/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endParaRPr lang="sk-SK" dirty="0">
              <a:solidFill>
                <a:srgbClr val="FF0000"/>
              </a:solidFill>
              <a:latin typeface="+mj-lt"/>
            </a:endParaRP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8978079"/>
      </p:ext>
    </p:extLst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Rôzne triedy výnimiek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latin typeface="Consolas" panose="020B0609020204030204" pitchFamily="49" charset="0"/>
              </a:rPr>
              <a:t>java.lang.NullPointerException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robíme operáciu typu </a:t>
            </a:r>
            <a:r>
              <a:rPr lang="sk-SK" sz="2000" dirty="0" err="1">
                <a:latin typeface="Courier New" pitchFamily="49"/>
              </a:rPr>
              <a:t>null.metoda</a:t>
            </a:r>
            <a:r>
              <a:rPr lang="sk-SK" sz="2000" dirty="0">
                <a:latin typeface="Courier New" pitchFamily="49"/>
              </a:rPr>
              <a:t>()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java.lang.ArithmeticException</a:t>
            </a:r>
            <a:r>
              <a:rPr lang="sk-SK" sz="2400" dirty="0">
                <a:latin typeface="Consolas" panose="020B0609020204030204" pitchFamily="49" charset="0"/>
              </a:rPr>
              <a:t>: / by </a:t>
            </a:r>
            <a:r>
              <a:rPr lang="sk-SK" sz="2400" dirty="0" err="1">
                <a:latin typeface="Consolas" panose="020B0609020204030204" pitchFamily="49" charset="0"/>
              </a:rPr>
              <a:t>zero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delili sme celočíselne nulou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java.lang.NegativeArraySizeException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b="1" dirty="0" err="1">
                <a:solidFill>
                  <a:srgbClr val="800080"/>
                </a:solidFill>
                <a:latin typeface="Courier New" pitchFamily="49"/>
              </a:rPr>
              <a:t>int</a:t>
            </a:r>
            <a:r>
              <a:rPr lang="sk-SK" sz="2000" dirty="0">
                <a:latin typeface="Courier New" pitchFamily="49"/>
              </a:rPr>
              <a:t>[] pole = 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</a:rPr>
              <a:t>new</a:t>
            </a:r>
            <a:r>
              <a:rPr lang="sk-SK" sz="2000" dirty="0">
                <a:latin typeface="Courier New" pitchFamily="49"/>
              </a:rPr>
              <a:t> </a:t>
            </a:r>
            <a:r>
              <a:rPr lang="sk-SK" sz="2000" b="1" dirty="0">
                <a:solidFill>
                  <a:srgbClr val="800080"/>
                </a:solidFill>
                <a:latin typeface="Courier New" pitchFamily="49"/>
              </a:rPr>
              <a:t>int</a:t>
            </a:r>
            <a:r>
              <a:rPr lang="sk-SK" sz="2000" dirty="0">
                <a:latin typeface="Courier New" pitchFamily="49"/>
              </a:rPr>
              <a:t>[-5];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java.lang.ArrayIndexOutOfBoundsException</a:t>
            </a:r>
            <a:r>
              <a:rPr lang="sk-SK" sz="2400" dirty="0">
                <a:latin typeface="Consolas" panose="020B0609020204030204" pitchFamily="49" charset="0"/>
              </a:rPr>
              <a:t>: 10</a:t>
            </a:r>
          </a:p>
          <a:p>
            <a:pPr lvl="1"/>
            <a:r>
              <a:rPr lang="sk-SK" sz="2000" dirty="0"/>
              <a:t>použili sme index poľa 10, čo je mimo rozsahu poľa, ktoré malo veľkosť 10 alebo menej</a:t>
            </a:r>
          </a:p>
          <a:p>
            <a:r>
              <a:rPr lang="sk-SK" sz="2400" dirty="0" err="1">
                <a:latin typeface="Consolas" panose="020B0609020204030204" pitchFamily="49" charset="0"/>
              </a:rPr>
              <a:t>java.io.FileNotFoundException</a:t>
            </a:r>
            <a:endParaRPr lang="sk-SK" sz="2400" dirty="0">
              <a:latin typeface="Consolas" panose="020B0609020204030204" pitchFamily="49" charset="0"/>
            </a:endParaRPr>
          </a:p>
          <a:p>
            <a:pPr lvl="1"/>
            <a:r>
              <a:rPr lang="sk-SK" sz="2000" dirty="0"/>
              <a:t>pokúšame sa otvoriť súbor na čítanie, ktorý neexistuje, alebo zapisovať do súboru na mieste, kde sa to nedá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64594172"/>
      </p:ext>
    </p:extLst>
  </p:cSld>
  <p:clrMapOvr>
    <a:masterClrMapping/>
  </p:clrMapOvr>
  <p:transition spd="med"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F4C16-AD26-42B9-B81A-F1DD1B2E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funguje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26" name="Picture 2" descr="https://i.stack.imgur.com/ciktU.png">
            <a:extLst>
              <a:ext uri="{FF2B5EF4-FFF2-40B4-BE49-F238E27FC236}">
                <a16:creationId xmlns:a16="http://schemas.microsoft.com/office/drawing/2014/main" id="{782BE669-6CBB-4822-A66B-08BCEABAF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7"/>
          <a:stretch/>
        </p:blipFill>
        <p:spPr bwMode="auto">
          <a:xfrm>
            <a:off x="2316669" y="1457324"/>
            <a:ext cx="4510662" cy="40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ľná forma 4">
            <a:extLst>
              <a:ext uri="{FF2B5EF4-FFF2-40B4-BE49-F238E27FC236}">
                <a16:creationId xmlns:a16="http://schemas.microsoft.com/office/drawing/2014/main" id="{85431CD9-0E2A-4E6D-8106-15352DDDE163}"/>
              </a:ext>
            </a:extLst>
          </p:cNvPr>
          <p:cNvSpPr/>
          <p:nvPr/>
        </p:nvSpPr>
        <p:spPr>
          <a:xfrm>
            <a:off x="240220" y="3132785"/>
            <a:ext cx="1771649" cy="14687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b="1" dirty="0" err="1">
                <a:solidFill>
                  <a:srgbClr val="FF0000"/>
                </a:solidFill>
                <a:latin typeface="+mn-lt"/>
                <a:ea typeface="DejaVu Sans" pitchFamily="2"/>
                <a:cs typeface="DejaVu Sans" pitchFamily="2"/>
              </a:rPr>
              <a:t>Lifecycle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= postupnosť </a:t>
            </a:r>
            <a:r>
              <a:rPr lang="sk-SK" b="1" dirty="0">
                <a:latin typeface="+mn-lt"/>
                <a:ea typeface="DejaVu Sans" pitchFamily="2"/>
                <a:cs typeface="DejaVu Sans" pitchFamily="2"/>
              </a:rPr>
              <a:t>fáz </a:t>
            </a:r>
            <a:r>
              <a:rPr lang="sk-SK" b="1" dirty="0" err="1">
                <a:latin typeface="+mn-lt"/>
                <a:ea typeface="DejaVu Sans" pitchFamily="2"/>
                <a:cs typeface="DejaVu Sans" pitchFamily="2"/>
              </a:rPr>
              <a:t>buildovania</a:t>
            </a:r>
            <a:endParaRPr lang="sk-SK" b="1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C3507217-8B8F-46A7-ABE6-EAADB385B0E3}"/>
              </a:ext>
            </a:extLst>
          </p:cNvPr>
          <p:cNvSpPr/>
          <p:nvPr/>
        </p:nvSpPr>
        <p:spPr>
          <a:xfrm>
            <a:off x="7065456" y="2554625"/>
            <a:ext cx="1771649" cy="2320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b="1" dirty="0">
                <a:solidFill>
                  <a:srgbClr val="FF0000"/>
                </a:solidFill>
                <a:latin typeface="+mn-lt"/>
                <a:ea typeface="DejaVu Sans" pitchFamily="2"/>
                <a:cs typeface="DejaVu Sans" pitchFamily="2"/>
              </a:rPr>
              <a:t>Pluginy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=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vykonávajú </a:t>
            </a:r>
            <a:r>
              <a:rPr lang="sk-SK" b="1" dirty="0">
                <a:latin typeface="+mn-lt"/>
                <a:ea typeface="DejaVu Sans" pitchFamily="2"/>
                <a:cs typeface="DejaVu Sans" pitchFamily="2"/>
              </a:rPr>
              <a:t>reálnu prácu 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cez žiadosť na vykonanie nejakého cieľa</a:t>
            </a:r>
          </a:p>
        </p:txBody>
      </p:sp>
      <p:sp>
        <p:nvSpPr>
          <p:cNvPr id="9" name="Voľná forma 4">
            <a:extLst>
              <a:ext uri="{FF2B5EF4-FFF2-40B4-BE49-F238E27FC236}">
                <a16:creationId xmlns:a16="http://schemas.microsoft.com/office/drawing/2014/main" id="{7BB2F252-9E77-40BB-B648-BB56520D136B}"/>
              </a:ext>
            </a:extLst>
          </p:cNvPr>
          <p:cNvSpPr/>
          <p:nvPr/>
        </p:nvSpPr>
        <p:spPr>
          <a:xfrm>
            <a:off x="2011869" y="5853459"/>
            <a:ext cx="4903281" cy="7168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Cie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le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sa môžu „zaregistrovať“ do nejakých fáz 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(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cez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pom.xml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alebo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sam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é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)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95173941"/>
      </p:ext>
    </p:extLst>
  </p:cSld>
  <p:clrMapOvr>
    <a:masterClrMapping/>
  </p:clrMapOvr>
  <p:transition spd="med"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5C9F5-335A-4DBC-B055-B9EE5A81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napísať do </a:t>
            </a:r>
            <a:r>
              <a:rPr lang="sk-SK" dirty="0" err="1"/>
              <a:t>goals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7AEAD9-90CC-4633-9C8F-AEE4D4EF1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Goals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fáza </a:t>
            </a:r>
            <a:r>
              <a:rPr lang="sk-SK" dirty="0" err="1"/>
              <a:t>lifecycle</a:t>
            </a:r>
            <a:r>
              <a:rPr lang="en-US" dirty="0"/>
              <a:t> = </a:t>
            </a:r>
            <a:r>
              <a:rPr lang="en-US" dirty="0" err="1"/>
              <a:t>vykonaj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sk-SK" b="1" dirty="0" err="1"/>
              <a:t>šetko</a:t>
            </a:r>
            <a:r>
              <a:rPr lang="sk-SK" b="1" dirty="0"/>
              <a:t> </a:t>
            </a:r>
            <a:br>
              <a:rPr lang="en-US" b="1" dirty="0"/>
            </a:br>
            <a:r>
              <a:rPr lang="sk-SK" b="1" dirty="0"/>
              <a:t>po</a:t>
            </a:r>
            <a:r>
              <a:rPr lang="sk-SK" dirty="0"/>
              <a:t> danú fázu 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sk-SK" dirty="0" err="1"/>
              <a:t>átane</a:t>
            </a:r>
            <a:r>
              <a:rPr lang="en-US" dirty="0"/>
              <a:t>)</a:t>
            </a:r>
            <a:endParaRPr lang="sk-SK" dirty="0"/>
          </a:p>
          <a:p>
            <a:pPr lvl="2"/>
            <a:r>
              <a:rPr lang="sk-SK" dirty="0"/>
              <a:t>napr. </a:t>
            </a:r>
            <a:r>
              <a:rPr lang="sk-SK" dirty="0" err="1">
                <a:latin typeface="Consolas" panose="020B0609020204030204" pitchFamily="49" charset="0"/>
              </a:rPr>
              <a:t>package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sk-SK" dirty="0"/>
          </a:p>
          <a:p>
            <a:pPr lvl="1"/>
            <a:r>
              <a:rPr lang="sk-SK" dirty="0"/>
              <a:t>c</a:t>
            </a:r>
            <a:r>
              <a:rPr lang="en-US" dirty="0" err="1"/>
              <a:t>ie</a:t>
            </a:r>
            <a:r>
              <a:rPr lang="sk-SK" dirty="0"/>
              <a:t>ľ pluginu </a:t>
            </a:r>
            <a:r>
              <a:rPr lang="en-US" dirty="0"/>
              <a:t>= </a:t>
            </a:r>
            <a:r>
              <a:rPr lang="en-US" dirty="0" err="1"/>
              <a:t>vykon</a:t>
            </a:r>
            <a:r>
              <a:rPr lang="sk-SK" dirty="0" err="1"/>
              <a:t>ávaj</a:t>
            </a:r>
            <a:r>
              <a:rPr lang="sk-SK" dirty="0"/>
              <a:t> </a:t>
            </a:r>
            <a:r>
              <a:rPr lang="sk-SK" dirty="0" err="1"/>
              <a:t>life-cycle</a:t>
            </a:r>
            <a:r>
              <a:rPr lang="sk-SK" dirty="0"/>
              <a:t> </a:t>
            </a:r>
            <a:br>
              <a:rPr lang="en-US" dirty="0"/>
            </a:br>
            <a:r>
              <a:rPr lang="sk-SK" b="1" dirty="0"/>
              <a:t>až kým </a:t>
            </a:r>
            <a:r>
              <a:rPr lang="sk-SK" dirty="0"/>
              <a:t>nevykonáš cieľ</a:t>
            </a:r>
          </a:p>
          <a:p>
            <a:pPr lvl="2"/>
            <a:r>
              <a:rPr lang="sk-SK" dirty="0"/>
              <a:t>ak cieľ nie je „napojený“ na žiadnu fázu, len vykonaj cieľ</a:t>
            </a:r>
            <a:endParaRPr lang="en-US" dirty="0"/>
          </a:p>
          <a:p>
            <a:pPr lvl="2"/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javadoc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sk-SK" dirty="0">
                <a:solidFill>
                  <a:srgbClr val="00B050"/>
                </a:solidFill>
                <a:latin typeface="Consolas" panose="020B0609020204030204" pitchFamily="49" charset="0"/>
              </a:rPr>
              <a:t>j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avadoc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= </a:t>
            </a:r>
            <a:r>
              <a:rPr lang="en-US" dirty="0" err="1"/>
              <a:t>vykonaj</a:t>
            </a:r>
            <a:r>
              <a:rPr lang="en-US" dirty="0"/>
              <a:t> </a:t>
            </a:r>
            <a:r>
              <a:rPr lang="en-US" dirty="0" err="1"/>
              <a:t>cie</a:t>
            </a:r>
            <a:r>
              <a:rPr lang="sk-SK" dirty="0"/>
              <a:t>ľ </a:t>
            </a:r>
            <a:r>
              <a:rPr lang="sk-SK" dirty="0" err="1">
                <a:solidFill>
                  <a:srgbClr val="00B050"/>
                </a:solidFill>
                <a:latin typeface="Consolas" panose="020B0609020204030204" pitchFamily="49" charset="0"/>
              </a:rPr>
              <a:t>javadoc</a:t>
            </a:r>
            <a:r>
              <a:rPr lang="sk-SK" dirty="0"/>
              <a:t> pluginu </a:t>
            </a:r>
            <a:r>
              <a:rPr lang="sk-SK" dirty="0" err="1">
                <a:solidFill>
                  <a:srgbClr val="00B0F0"/>
                </a:solidFill>
                <a:latin typeface="Consolas" panose="020B0609020204030204" pitchFamily="49" charset="0"/>
              </a:rPr>
              <a:t>javadoc</a:t>
            </a:r>
            <a:r>
              <a:rPr lang="sk-SK" dirty="0"/>
              <a:t>.</a:t>
            </a:r>
          </a:p>
          <a:p>
            <a:pPr lvl="1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BC87A5F-2F75-4483-8F01-F606B5C1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03" y="1381124"/>
            <a:ext cx="3447913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777423"/>
      </p:ext>
    </p:extLst>
  </p:cSld>
  <p:clrMapOvr>
    <a:masterClrMapping/>
  </p:clrMapOvr>
  <p:transition spd="med"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5719A-D6E3-4CC6-BC2C-E1BB8B36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Typick</a:t>
            </a:r>
            <a:r>
              <a:rPr lang="sk-SK" dirty="0"/>
              <a:t>é 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FDE428-4E2D-4DE2-AFBC-5AB557EB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clean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v</a:t>
            </a:r>
            <a:r>
              <a:rPr lang="sk-SK" dirty="0" err="1"/>
              <a:t>yčisti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vyma</a:t>
            </a:r>
            <a:r>
              <a:rPr lang="sk-SK" dirty="0"/>
              <a:t>ž</a:t>
            </a:r>
            <a:r>
              <a:rPr lang="en-US" dirty="0"/>
              <a:t>)</a:t>
            </a:r>
            <a:r>
              <a:rPr lang="sk-SK" dirty="0"/>
              <a:t> všetky výstupy projektu</a:t>
            </a:r>
          </a:p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compile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sk-SK" dirty="0"/>
              <a:t>skompiluje projekt</a:t>
            </a:r>
          </a:p>
          <a:p>
            <a:r>
              <a:rPr lang="sk-SK" dirty="0">
                <a:solidFill>
                  <a:srgbClr val="FF0000"/>
                </a:solidFill>
                <a:latin typeface="Consolas" panose="020B0609020204030204" pitchFamily="49" charset="0"/>
              </a:rPr>
              <a:t>site</a:t>
            </a:r>
          </a:p>
          <a:p>
            <a:pPr lvl="1"/>
            <a:r>
              <a:rPr lang="sk-SK" dirty="0"/>
              <a:t>vytvorí dokumentáciu ku artefaktu</a:t>
            </a:r>
          </a:p>
          <a:p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</a:rPr>
              <a:t>install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p</a:t>
            </a:r>
            <a:r>
              <a:rPr lang="sk-SK" dirty="0" err="1"/>
              <a:t>ackage</a:t>
            </a:r>
            <a:r>
              <a:rPr lang="sk-SK" dirty="0"/>
              <a:t>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veci</a:t>
            </a:r>
            <a:r>
              <a:rPr lang="en-US" dirty="0"/>
              <a:t> + in</a:t>
            </a:r>
            <a:r>
              <a:rPr lang="sk-SK" dirty="0" err="1"/>
              <a:t>štalácia</a:t>
            </a:r>
            <a:r>
              <a:rPr lang="sk-SK" dirty="0"/>
              <a:t> artefaktu do lokálneho repozitára</a:t>
            </a:r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8097945"/>
      </p:ext>
    </p:extLst>
  </p:cSld>
  <p:clrMapOvr>
    <a:masterClrMapping/>
  </p:clrMapOvr>
  <p:transition spd="med"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28790-3468-4C56-8643-9000959E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  <a:cs typeface="Verdana"/>
              </a:rPr>
              <a:t>Návrat na úplný začiatok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6FA009-D4EC-47A8-B916-8C0FA5F6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public</a:t>
            </a:r>
            <a:r>
              <a:rPr lang="sk-SK" sz="2400" b="1" dirty="0">
                <a:solidFill>
                  <a:srgbClr val="800080"/>
                </a:solidFill>
                <a:latin typeface="Consolas"/>
                <a:cs typeface="Lucida Sans Unicode"/>
              </a:rPr>
              <a:t> </a:t>
            </a:r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static</a:t>
            </a:r>
            <a:r>
              <a:rPr lang="sk-SK" sz="2400" b="1" dirty="0">
                <a:solidFill>
                  <a:srgbClr val="800080"/>
                </a:solidFill>
                <a:latin typeface="Consolas"/>
                <a:cs typeface="Lucida Sans Unicode"/>
              </a:rPr>
              <a:t> </a:t>
            </a:r>
            <a:r>
              <a:rPr lang="sk-SK" sz="2400" b="1" err="1">
                <a:solidFill>
                  <a:srgbClr val="800080"/>
                </a:solidFill>
                <a:latin typeface="Consolas"/>
                <a:cs typeface="Lucida Sans Unicode"/>
              </a:rPr>
              <a:t>void</a:t>
            </a:r>
            <a:r>
              <a:rPr lang="sk-SK" sz="2400" dirty="0">
                <a:latin typeface="Consolas"/>
                <a:cs typeface="Lucida Sans Unicode"/>
              </a:rPr>
              <a:t> </a:t>
            </a:r>
            <a:r>
              <a:rPr lang="sk-SK" sz="2400" err="1">
                <a:latin typeface="Consolas"/>
                <a:cs typeface="Lucida Sans Unicode"/>
              </a:rPr>
              <a:t>main</a:t>
            </a:r>
            <a:r>
              <a:rPr lang="sk-SK" sz="2400" dirty="0">
                <a:latin typeface="Consolas"/>
                <a:cs typeface="Lucida Sans Unicode"/>
              </a:rPr>
              <a:t>(</a:t>
            </a:r>
            <a:r>
              <a:rPr lang="sk-SK" sz="2400" err="1">
                <a:latin typeface="Consolas"/>
                <a:cs typeface="Lucida Sans Unicode"/>
              </a:rPr>
              <a:t>String</a:t>
            </a:r>
            <a:r>
              <a:rPr lang="sk-SK" sz="2400" dirty="0">
                <a:latin typeface="Consolas"/>
                <a:cs typeface="Lucida Sans Unicode"/>
              </a:rPr>
              <a:t>[] </a:t>
            </a:r>
            <a:r>
              <a:rPr lang="sk-SK" sz="2400" err="1">
                <a:latin typeface="Consolas"/>
                <a:cs typeface="Lucida Sans Unicode"/>
              </a:rPr>
              <a:t>args</a:t>
            </a:r>
            <a:r>
              <a:rPr lang="sk-SK" sz="2400" dirty="0">
                <a:latin typeface="Consolas"/>
                <a:cs typeface="Lucida Sans Unicode"/>
              </a:rPr>
              <a:t>) { ... }</a:t>
            </a:r>
          </a:p>
          <a:p>
            <a:pPr marL="356870" indent="-356870"/>
            <a:r>
              <a:rPr lang="sk-SK" dirty="0">
                <a:cs typeface="Lucida Sans Unicode"/>
              </a:rPr>
              <a:t>Spustenie </a:t>
            </a:r>
          </a:p>
          <a:p>
            <a:pPr lvl="1"/>
            <a:r>
              <a:rPr lang="sk-SK" dirty="0">
                <a:cs typeface="Lucida Sans Unicode"/>
              </a:rPr>
              <a:t>v </a:t>
            </a:r>
            <a:r>
              <a:rPr lang="sk-SK" err="1">
                <a:cs typeface="Lucida Sans Unicode"/>
              </a:rPr>
              <a:t>Eclipse</a:t>
            </a:r>
            <a:endParaRPr lang="sk-SK">
              <a:cs typeface="Lucida Sans Unicode"/>
            </a:endParaRPr>
          </a:p>
          <a:p>
            <a:pPr lvl="1"/>
            <a:r>
              <a:rPr lang="sk-SK" dirty="0">
                <a:cs typeface="Lucida Sans Unicode"/>
              </a:rPr>
              <a:t>cez príkazový riadok</a:t>
            </a:r>
          </a:p>
          <a:p>
            <a:pPr lvl="1"/>
            <a:r>
              <a:rPr lang="sk-SK" dirty="0">
                <a:cs typeface="Lucida Sans Unicode"/>
              </a:rPr>
              <a:t>"dvojklikom" na jar súbor</a:t>
            </a:r>
          </a:p>
          <a:p>
            <a:pPr marL="356870" indent="-356870"/>
            <a:r>
              <a:rPr lang="sk-SK" err="1">
                <a:latin typeface="Consolas"/>
                <a:cs typeface="Lucida Sans Unicode"/>
              </a:rPr>
              <a:t>java</a:t>
            </a:r>
            <a:r>
              <a:rPr lang="sk-SK" dirty="0">
                <a:latin typeface="Consolas"/>
                <a:cs typeface="Lucida Sans Unicode"/>
              </a:rPr>
              <a:t> –jar nazovProjektu.jar</a:t>
            </a:r>
          </a:p>
          <a:p>
            <a:pPr marL="356870" indent="-356870"/>
            <a:r>
              <a:rPr lang="sk-SK" dirty="0">
                <a:cs typeface="Lucida Sans Unicode"/>
              </a:rPr>
              <a:t>Argumenty:</a:t>
            </a:r>
          </a:p>
          <a:p>
            <a:pPr lvl="1"/>
            <a:r>
              <a:rPr lang="sk-SK" dirty="0">
                <a:cs typeface="Lucida Sans Unicode"/>
              </a:rPr>
              <a:t>Run As -&gt; Run </a:t>
            </a:r>
            <a:r>
              <a:rPr lang="sk-SK" err="1">
                <a:cs typeface="Lucida Sans Unicode"/>
              </a:rPr>
              <a:t>configurations</a:t>
            </a:r>
            <a:r>
              <a:rPr lang="sk-SK" dirty="0">
                <a:cs typeface="Lucida Sans Unicode"/>
              </a:rPr>
              <a:t> ... -&gt; </a:t>
            </a:r>
            <a:r>
              <a:rPr lang="sk-SK" err="1">
                <a:cs typeface="Lucida Sans Unicode"/>
              </a:rPr>
              <a:t>Arguments</a:t>
            </a:r>
            <a:endParaRPr lang="sk-SK" err="1"/>
          </a:p>
          <a:p>
            <a:pPr lvl="1"/>
            <a:r>
              <a:rPr lang="sk-SK" sz="2000" err="1">
                <a:latin typeface="Consolas"/>
                <a:cs typeface="Lucida Sans Unicode"/>
              </a:rPr>
              <a:t>java</a:t>
            </a:r>
            <a:r>
              <a:rPr lang="sk-SK" sz="2000">
                <a:latin typeface="Consolas"/>
                <a:cs typeface="Lucida Sans Unicode"/>
              </a:rPr>
              <a:t> –jar kopirovacCisel.jar cisla.txt vystup.txt ...</a:t>
            </a:r>
            <a:endParaRPr lang="sk-SK" sz="20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04761783"/>
      </p:ext>
    </p:extLst>
  </p:cSld>
  <p:clrMapOvr>
    <a:masterClrMapping/>
  </p:clrMapOvr>
  <p:transition spd="med"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AF534-5281-40F6-BEF4-05214709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Výnimková</a:t>
            </a:r>
            <a:r>
              <a:rPr lang="sk-SK" dirty="0"/>
              <a:t> skaza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053000-D590-4040-AF8E-84577E549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Hodená výnimka </a:t>
            </a:r>
            <a:r>
              <a:rPr lang="sk-SK" b="1" dirty="0"/>
              <a:t>okamžite ukončuje </a:t>
            </a:r>
            <a:r>
              <a:rPr lang="sk-SK" dirty="0"/>
              <a:t>každú metódu alebo blok príkazov, kde sa vyskytne, a postupne </a:t>
            </a:r>
            <a:r>
              <a:rPr lang="sk-SK" dirty="0" err="1"/>
              <a:t>vybubláva</a:t>
            </a:r>
            <a:endParaRPr lang="sk-SK" dirty="0"/>
          </a:p>
          <a:p>
            <a:pPr lvl="1"/>
            <a:r>
              <a:rPr lang="sk-SK" dirty="0"/>
              <a:t>ak tomu nezabránime...</a:t>
            </a:r>
          </a:p>
        </p:txBody>
      </p:sp>
      <p:pic>
        <p:nvPicPr>
          <p:cNvPr id="1026" name="Picture 2" descr="http://weknowyourdreams.com/images/bubble/bubble-13.jpg">
            <a:extLst>
              <a:ext uri="{FF2B5EF4-FFF2-40B4-BE49-F238E27FC236}">
                <a16:creationId xmlns:a16="http://schemas.microsoft.com/office/drawing/2014/main" id="{DA172CFD-9C0C-427D-9486-B2980448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796340"/>
            <a:ext cx="3514724" cy="36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95465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t</a:t>
            </a:r>
            <a:r>
              <a:rPr lang="sk-SK" sz="4000" dirty="0"/>
              <a:t>ry-</a:t>
            </a:r>
            <a:r>
              <a:rPr lang="sk-SK" sz="4000" dirty="0" err="1"/>
              <a:t>catch</a:t>
            </a:r>
            <a:r>
              <a:rPr lang="en-US" sz="4000" dirty="0"/>
              <a:t>-finally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príkazy, ktoré sa vykonajú bez ohľadu na to, čo sa stalo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endParaRPr lang="sk-SK" sz="200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22A5E2F-15D3-46B6-9344-1ADE0DB4FFA4}"/>
              </a:ext>
            </a:extLst>
          </p:cNvPr>
          <p:cNvSpPr/>
          <p:nvPr/>
        </p:nvSpPr>
        <p:spPr>
          <a:xfrm>
            <a:off x="3876172" y="1276938"/>
            <a:ext cx="512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+mj-lt"/>
              </a:rPr>
              <a:t>Rozdelenie</a:t>
            </a:r>
            <a:r>
              <a:rPr lang="en-US" dirty="0">
                <a:latin typeface="+mj-lt"/>
              </a:rPr>
              <a:t> v</a:t>
            </a:r>
            <a:r>
              <a:rPr lang="sk-SK" dirty="0" err="1">
                <a:latin typeface="+mj-lt"/>
              </a:rPr>
              <a:t>ýnimiek</a:t>
            </a:r>
            <a:r>
              <a:rPr lang="en-US" dirty="0">
                <a:latin typeface="+mj-lt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 </a:t>
            </a:r>
            <a:r>
              <a:rPr lang="en-US" dirty="0">
                <a:latin typeface="+mj-lt"/>
              </a:rPr>
              <a:t>– checked: </a:t>
            </a:r>
            <a:r>
              <a:rPr lang="en-US" dirty="0" err="1">
                <a:latin typeface="+mj-lt"/>
              </a:rPr>
              <a:t>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en-US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ekontrolovan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unchecked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nemusia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95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1530-FAE5-42B9-A1CF-A713D401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Klasika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4753B72-F7BD-4052-9BFB-A00D9523E5D2}"/>
              </a:ext>
            </a:extLst>
          </p:cNvPr>
          <p:cNvSpPr/>
          <p:nvPr/>
        </p:nvSpPr>
        <p:spPr>
          <a:xfrm>
            <a:off x="276225" y="1160830"/>
            <a:ext cx="87243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Pomocnik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nacitajCisla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(Scanner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Scanner(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subor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List&lt;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ArrayList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.hasNext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       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.add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.nextInt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6A3E3E"/>
                </a:solidFill>
                <a:latin typeface="Consolas" panose="020B0609020204030204" pitchFamily="49" charset="0"/>
              </a:rPr>
              <a:t>vysledok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sk-SK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err</a:t>
            </a:r>
            <a:r>
              <a:rPr lang="sk-SK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sk-SK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i="1" dirty="0">
                <a:solidFill>
                  <a:srgbClr val="2A00FF"/>
                </a:solidFill>
                <a:latin typeface="Consolas" panose="020B0609020204030204" pitchFamily="49" charset="0"/>
              </a:rPr>
              <a:t>"Chyba"</a:t>
            </a:r>
            <a:r>
              <a:rPr lang="sk-SK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36AA8947-D154-4B2B-8229-DADD3F5EA5FB}"/>
              </a:ext>
            </a:extLst>
          </p:cNvPr>
          <p:cNvSpPr/>
          <p:nvPr/>
        </p:nvSpPr>
        <p:spPr>
          <a:xfrm flipH="1" flipV="1">
            <a:off x="4035931" y="4878884"/>
            <a:ext cx="2245529" cy="902791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D6660062-73D7-4B2F-821C-8EF1DDF64DFD}"/>
              </a:ext>
            </a:extLst>
          </p:cNvPr>
          <p:cNvSpPr/>
          <p:nvPr/>
        </p:nvSpPr>
        <p:spPr>
          <a:xfrm>
            <a:off x="6117419" y="5348685"/>
            <a:ext cx="2245531" cy="10425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Kde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je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en-US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 so </a:t>
            </a:r>
            <a:r>
              <a:rPr lang="en-US" dirty="0" err="1">
                <a:latin typeface="+mn-lt"/>
                <a:ea typeface="DejaVu Sans" pitchFamily="2"/>
                <a:cs typeface="DejaVu Sans" pitchFamily="2"/>
              </a:rPr>
              <a:t>zatvoren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ím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a</a:t>
            </a:r>
            <a:r>
              <a:rPr lang="en-US" dirty="0">
                <a:latin typeface="+mn-lt"/>
                <a:ea typeface="DejaVu Sans" pitchFamily="2"/>
                <a:cs typeface="DejaVu Sans" pitchFamily="2"/>
              </a:rPr>
              <a:t>?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647CA070-6A0D-42FA-A9A8-40789A8747A7}"/>
              </a:ext>
            </a:extLst>
          </p:cNvPr>
          <p:cNvSpPr/>
          <p:nvPr/>
        </p:nvSpPr>
        <p:spPr>
          <a:xfrm flipH="1">
            <a:off x="5010149" y="3613466"/>
            <a:ext cx="1850898" cy="24415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Voľná forma 4">
            <a:extLst>
              <a:ext uri="{FF2B5EF4-FFF2-40B4-BE49-F238E27FC236}">
                <a16:creationId xmlns:a16="http://schemas.microsoft.com/office/drawing/2014/main" id="{4753D615-FE87-4C83-9B38-7B894B93C7D3}"/>
              </a:ext>
            </a:extLst>
          </p:cNvPr>
          <p:cNvSpPr/>
          <p:nvPr/>
        </p:nvSpPr>
        <p:spPr>
          <a:xfrm>
            <a:off x="6433860" y="3043635"/>
            <a:ext cx="2245531" cy="17093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en-US" dirty="0">
                <a:latin typeface="+mn-lt"/>
                <a:ea typeface="DejaVu Sans" pitchFamily="2"/>
                <a:cs typeface="DejaVu Sans" pitchFamily="2"/>
              </a:rPr>
              <a:t>Mus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íme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 chytať, lebo kontrolovaná výnimka, iné výnimky 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vybublajú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36552516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t</a:t>
            </a:r>
            <a:r>
              <a:rPr lang="sk-SK" sz="4000" dirty="0"/>
              <a:t>ry-</a:t>
            </a:r>
            <a:r>
              <a:rPr lang="sk-SK" sz="4000" dirty="0" err="1"/>
              <a:t>catch</a:t>
            </a:r>
            <a:r>
              <a:rPr lang="en-US" sz="4000" dirty="0"/>
              <a:t>-finally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...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príkazy, ktoré sa vykonajú bez ohľadu na to, čo sa stalo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</a:p>
          <a:p>
            <a:endParaRPr lang="sk-SK" sz="2000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22A5E2F-15D3-46B6-9344-1ADE0DB4FFA4}"/>
              </a:ext>
            </a:extLst>
          </p:cNvPr>
          <p:cNvSpPr/>
          <p:nvPr/>
        </p:nvSpPr>
        <p:spPr>
          <a:xfrm>
            <a:off x="3876172" y="1276938"/>
            <a:ext cx="51244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latin typeface="+mj-lt"/>
              </a:rPr>
              <a:t>Rozdelenie</a:t>
            </a:r>
            <a:r>
              <a:rPr lang="en-US" dirty="0">
                <a:latin typeface="+mj-lt"/>
              </a:rPr>
              <a:t> v</a:t>
            </a:r>
            <a:r>
              <a:rPr lang="sk-SK" dirty="0" err="1">
                <a:latin typeface="+mj-lt"/>
              </a:rPr>
              <a:t>ýnimiek</a:t>
            </a:r>
            <a:r>
              <a:rPr lang="en-US" dirty="0">
                <a:latin typeface="+mj-lt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 </a:t>
            </a:r>
            <a:r>
              <a:rPr lang="en-US" dirty="0">
                <a:latin typeface="+mj-lt"/>
              </a:rPr>
              <a:t>– checked: </a:t>
            </a:r>
            <a:r>
              <a:rPr lang="en-US" strike="sngStrike" dirty="0" err="1">
                <a:latin typeface="+mj-lt"/>
              </a:rPr>
              <a:t>musia</a:t>
            </a:r>
            <a:r>
              <a:rPr lang="en-US" strike="sngStrike" dirty="0">
                <a:latin typeface="+mj-lt"/>
              </a:rPr>
              <a:t> </a:t>
            </a:r>
            <a:r>
              <a:rPr lang="en-US" strike="sngStrike" dirty="0" err="1">
                <a:latin typeface="+mj-lt"/>
              </a:rPr>
              <a:t>sa</a:t>
            </a:r>
            <a:r>
              <a:rPr lang="en-US" strike="sngStrike" dirty="0">
                <a:latin typeface="+mj-lt"/>
              </a:rPr>
              <a:t> </a:t>
            </a:r>
            <a:r>
              <a:rPr lang="en-US" strike="sngStrike" dirty="0" err="1">
                <a:latin typeface="+mj-lt"/>
              </a:rPr>
              <a:t>odchyt</a:t>
            </a:r>
            <a:r>
              <a:rPr lang="sk-SK" strike="sngStrike" dirty="0" err="1">
                <a:latin typeface="+mj-lt"/>
              </a:rPr>
              <a:t>ávať</a:t>
            </a:r>
            <a:endParaRPr lang="en-US" strike="sngStrike" dirty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ekontrolovan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é</a:t>
            </a:r>
            <a:r>
              <a:rPr lang="sk-SK" dirty="0">
                <a:latin typeface="+mj-lt"/>
              </a:rPr>
              <a:t> – </a:t>
            </a:r>
            <a:r>
              <a:rPr lang="sk-SK" dirty="0" err="1">
                <a:latin typeface="+mj-lt"/>
              </a:rPr>
              <a:t>unchecked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nemusia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odchyt</a:t>
            </a:r>
            <a:r>
              <a:rPr lang="sk-SK" dirty="0" err="1">
                <a:latin typeface="+mj-lt"/>
              </a:rPr>
              <a:t>ávať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0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2697</Words>
  <Application>Microsoft Office PowerPoint</Application>
  <PresentationFormat>Prezentácia na obrazovke (4:3)</PresentationFormat>
  <Paragraphs>465</Paragraphs>
  <Slides>54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Identity_Lifecycle_Management</vt:lpstr>
      <vt:lpstr>13. prednáška (20.12.2021)</vt:lpstr>
      <vt:lpstr>Výnimka</vt:lpstr>
      <vt:lpstr>Čo sú to výnimky?</vt:lpstr>
      <vt:lpstr>ArrayIndexOutOfBoundsException</vt:lpstr>
      <vt:lpstr>Rôzne triedy výnimiek</vt:lpstr>
      <vt:lpstr>Výnimková skaza</vt:lpstr>
      <vt:lpstr>try-catch-finally</vt:lpstr>
      <vt:lpstr>Klasika…</vt:lpstr>
      <vt:lpstr>try-catch-finally</vt:lpstr>
      <vt:lpstr>Kontrolované výnimky</vt:lpstr>
      <vt:lpstr>Klasika…</vt:lpstr>
      <vt:lpstr>throws</vt:lpstr>
      <vt:lpstr>Kontrolovaná vs. nekontrolovaná</vt:lpstr>
      <vt:lpstr>Rodokmeň výnimiek</vt:lpstr>
      <vt:lpstr>Throwable</vt:lpstr>
      <vt:lpstr>Výnimky v hierarchii</vt:lpstr>
      <vt:lpstr>Druhy výnimiek</vt:lpstr>
      <vt:lpstr>Ktorá je aká?</vt:lpstr>
      <vt:lpstr>Vyhadzovanie výnimiek</vt:lpstr>
      <vt:lpstr>Informačná hodnota výnimky</vt:lpstr>
      <vt:lpstr>Informačná hodnota výnimky</vt:lpstr>
      <vt:lpstr>Vlastné výnimkové triedy</vt:lpstr>
      <vt:lpstr>Vlastné výnimkové triedy</vt:lpstr>
      <vt:lpstr>Vyhadzujeme vlastnú výnimku</vt:lpstr>
      <vt:lpstr>Prebaľovanie výnimiek</vt:lpstr>
      <vt:lpstr>Prebaľovanie výnimiek</vt:lpstr>
      <vt:lpstr>catch bloky – ako to naozaj je</vt:lpstr>
      <vt:lpstr>catch bloky – ako to naozaj je</vt:lpstr>
      <vt:lpstr>Výnimky pri prekrývaní metód</vt:lpstr>
      <vt:lpstr>Kontrolované vs. nekontrolované</vt:lpstr>
      <vt:lpstr>Výnimky - časté chyby</vt:lpstr>
      <vt:lpstr>Výnimky - časté chyby</vt:lpstr>
      <vt:lpstr>Zopár bonusov</vt:lpstr>
      <vt:lpstr>switch</vt:lpstr>
      <vt:lpstr>Anonymné triedy</vt:lpstr>
      <vt:lpstr>O čom je dobré vedieť</vt:lpstr>
      <vt:lpstr>Effective Java</vt:lpstr>
      <vt:lpstr>Effective Java</vt:lpstr>
      <vt:lpstr>Rýchlejší ako scanner</vt:lpstr>
      <vt:lpstr>Serializable</vt:lpstr>
      <vt:lpstr>JavaDoc</vt:lpstr>
      <vt:lpstr>Maven</vt:lpstr>
      <vt:lpstr>JPAZ2 archetypy</vt:lpstr>
      <vt:lpstr>Maven - artefakty</vt:lpstr>
      <vt:lpstr>Maven - závislosti</vt:lpstr>
      <vt:lpstr>Pridanie závislosti</vt:lpstr>
      <vt:lpstr>pom.xml</vt:lpstr>
      <vt:lpstr>Buildovanie</vt:lpstr>
      <vt:lpstr>Ciele buildovania</vt:lpstr>
      <vt:lpstr>Ako to funguje?</vt:lpstr>
      <vt:lpstr>Čo napísať do goals?</vt:lpstr>
      <vt:lpstr>Typické ciele</vt:lpstr>
      <vt:lpstr>Návrat na úplný začiatok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623</cp:revision>
  <dcterms:created xsi:type="dcterms:W3CDTF">2007-01-29T19:11:06Z</dcterms:created>
  <dcterms:modified xsi:type="dcterms:W3CDTF">2021-12-20T10:58:23Z</dcterms:modified>
</cp:coreProperties>
</file>