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4"/>
  </p:sldMasterIdLst>
  <p:notesMasterIdLst>
    <p:notesMasterId r:id="rId14"/>
  </p:notesMasterIdLst>
  <p:handoutMasterIdLst>
    <p:handoutMasterId r:id="rId15"/>
  </p:handoutMasterIdLst>
  <p:sldIdLst>
    <p:sldId id="256" r:id="rId5"/>
    <p:sldId id="482" r:id="rId6"/>
    <p:sldId id="481" r:id="rId7"/>
    <p:sldId id="479" r:id="rId8"/>
    <p:sldId id="476" r:id="rId9"/>
    <p:sldId id="480" r:id="rId10"/>
    <p:sldId id="477" r:id="rId11"/>
    <p:sldId id="483" r:id="rId12"/>
    <p:sldId id="478" r:id="rId13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37"/>
    <a:srgbClr val="5D2884"/>
    <a:srgbClr val="FF8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20A42-8D07-65EC-230A-C1C8814B5CFD}" v="13" dt="2025-02-25T12:50:23.839"/>
    <p1510:client id="{8A8C322B-61B2-453D-83EA-7DA74AA4B148}" v="192" dt="2025-02-26T13:15:20.450"/>
    <p1510:client id="{CB0F2E27-09BD-B19B-BA33-086026304188}" v="85" dt="2025-02-25T23:07:50.301"/>
    <p1510:client id="{D092394A-D39F-46DD-9A13-20F80B64CC19}" v="1322" dt="2025-02-27T08:02:40.024"/>
    <p1510:client id="{FF3D4AC5-2252-4EB9-9A2E-F0B6C3654839}" v="5" dt="2025-02-25T14:33:07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9" autoAdjust="0"/>
    <p:restoredTop sz="95400" autoAdjust="0"/>
  </p:normalViewPr>
  <p:slideViewPr>
    <p:cSldViewPr snapToGrid="0">
      <p:cViewPr varScale="1">
        <p:scale>
          <a:sx n="84" d="100"/>
          <a:sy n="84" d="100"/>
        </p:scale>
        <p:origin x="2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16894E90-FC36-4BC4-BCAA-13CC1113F1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D409A62-A2B0-4514-B5D0-42D17D6539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F6249-4AF4-4AA3-B360-05F14B39045D}" type="datetimeFigureOut">
              <a:rPr lang="sk-SK" smtClean="0"/>
              <a:t>25. 2. 2025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61AD507-40B4-45DC-B50B-4A2685F9C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02F5900-1C25-48A0-BB9C-C39D5D2D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C703-B0ED-4756-BC19-8FEEB5A02A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12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6T12:22:15.2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1,'0'1,"1"1,0-1,-1 0,1 1,0-1,-1 0,1 0,0 0,0 1,0-1,0 0,0 0,0 0,0-1,1 1,-1 0,0 0,0-1,3 2,32 14,-26-11,9 3,0-2,1 0,0 0,0-2,0-1,30 2,128-7,-70-1,929 3,-1017-1,-1-1,35-8,-33 6,0 0,24-1,398 4,-211 3,-194-4,55-9,-54 5,51-2,12 9,-80-1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6T12:22:18.21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2123 0,'-467'22,"368"-14,-148-8,105-2,-1003 2,1122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B52E-D561-4388-B009-C9CECE92A0EC}" type="datetimeFigureOut">
              <a:rPr lang="sk-SK" noProof="0" smtClean="0"/>
              <a:t>25. 2. 2025</a:t>
            </a:fld>
            <a:endParaRPr lang="sk-SK" noProof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Kliknutím upravíte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F37B-292E-4C1B-8304-93B0F3FD9FD8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765698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70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54AEF-128A-27FB-2C44-6A7BB339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1B712-9118-2543-4E06-AE0A2A453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96AF2-EEE7-533E-BE1B-26036ABE7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PG: Tak</a:t>
            </a:r>
            <a:r>
              <a:rPr lang="sk-SK"/>
              <a:t>ý </a:t>
            </a:r>
            <a:r>
              <a:rPr lang="sk-SK" err="1"/>
              <a:t>hint</a:t>
            </a:r>
            <a:r>
              <a:rPr lang="sk-SK"/>
              <a:t>, my chceme výsledok obsahujúci celú množinu rozhodnutí, nie iba tie </a:t>
            </a:r>
            <a:r>
              <a:rPr lang="sk-SK" err="1"/>
              <a:t>najrelevatnejšie</a:t>
            </a:r>
            <a:r>
              <a:rPr lang="sk-SK"/>
              <a:t>, lebo právnici chcú analyzovať tú výslednú množinu, dobrý argument?</a:t>
            </a:r>
            <a:endParaRPr lang="en-GB"/>
          </a:p>
          <a:p>
            <a:endParaRPr lang="sk-SK"/>
          </a:p>
          <a:p>
            <a:r>
              <a:rPr lang="en-GB"/>
              <a:t>Law experts want to filter using specific legal terms with exact definitions – Most transformer-based or LLM models unsuitable for Slovak Legal language</a:t>
            </a:r>
          </a:p>
          <a:p>
            <a:endParaRPr lang="en-GB"/>
          </a:p>
          <a:p>
            <a:r>
              <a:rPr lang="en-GB"/>
              <a:t>Preliminary results from document retrieval using legal phrases performed better using BM-25</a:t>
            </a:r>
            <a:br>
              <a:rPr lang="en-GB"/>
            </a:br>
            <a:br>
              <a:rPr lang="en-GB"/>
            </a:br>
            <a:r>
              <a:rPr lang="en-GB"/>
              <a:t>We wish to implement a system for interactive filtering on a relatively large dataset, </a:t>
            </a:r>
            <a:r>
              <a:rPr lang="en-GB" err="1"/>
              <a:t>keyphrases</a:t>
            </a:r>
            <a:r>
              <a:rPr lang="en-GB"/>
              <a:t> are a good way to describe and cluster results quickly</a:t>
            </a:r>
            <a:br>
              <a:rPr lang="en-GB"/>
            </a:br>
            <a:br>
              <a:rPr lang="en-GB"/>
            </a:br>
            <a:r>
              <a:rPr lang="en-GB"/>
              <a:t>The supreme and Constitutional court still use them for filtering because transformer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FF2D2-6D93-B737-2EE9-CB02E0574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2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0653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DE70A-E8A0-8416-CC67-355AA0743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68019-E2A7-49DA-3716-3612C4017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AB52B-7C84-A5D8-78D1-A3B8E5CDE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PG: Tak</a:t>
            </a:r>
            <a:r>
              <a:rPr lang="sk-SK"/>
              <a:t>ý </a:t>
            </a:r>
            <a:r>
              <a:rPr lang="sk-SK" err="1"/>
              <a:t>hint</a:t>
            </a:r>
            <a:r>
              <a:rPr lang="sk-SK"/>
              <a:t>, my chceme výsledok obsahujúci celú množinu rozhodnutí, nie iba tie </a:t>
            </a:r>
            <a:r>
              <a:rPr lang="sk-SK" err="1"/>
              <a:t>najrelevatnejšie</a:t>
            </a:r>
            <a:r>
              <a:rPr lang="sk-SK"/>
              <a:t>, lebo právnici chcú analyzovať tú výslednú množinu, dobrý argument?</a:t>
            </a:r>
            <a:endParaRPr lang="en-GB"/>
          </a:p>
          <a:p>
            <a:endParaRPr lang="sk-SK"/>
          </a:p>
          <a:p>
            <a:r>
              <a:rPr lang="en-GB"/>
              <a:t>Law experts want to filter using specific legal terms with exact definitions – Most transformer-based or LLM models unsuitable for Slovak Legal language</a:t>
            </a:r>
          </a:p>
          <a:p>
            <a:endParaRPr lang="en-GB"/>
          </a:p>
          <a:p>
            <a:r>
              <a:rPr lang="en-GB"/>
              <a:t>Preliminary results from document retrieval using legal phrases performed better using BM-25</a:t>
            </a:r>
            <a:br>
              <a:rPr lang="en-GB"/>
            </a:br>
            <a:br>
              <a:rPr lang="en-GB"/>
            </a:br>
            <a:r>
              <a:rPr lang="en-GB"/>
              <a:t>We wish to implement a system for interactive filtering on a relatively large dataset, </a:t>
            </a:r>
            <a:r>
              <a:rPr lang="en-GB" err="1"/>
              <a:t>keyphrases</a:t>
            </a:r>
            <a:r>
              <a:rPr lang="en-GB"/>
              <a:t> are a good way to describe and cluster results quickly</a:t>
            </a:r>
            <a:br>
              <a:rPr lang="en-GB"/>
            </a:br>
            <a:br>
              <a:rPr lang="en-GB"/>
            </a:br>
            <a:r>
              <a:rPr lang="en-GB"/>
              <a:t>The supreme and Constitutional court still use them for filtering because transformer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74F0-98B1-46A5-F1C8-17731AAED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3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16625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7F674-192E-4E84-9DE8-66FC058E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040B1-346F-4137-878E-F7F1FF5F5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BAB3D-5CFB-63D4-9741-356FFB228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PG: Tak</a:t>
            </a:r>
            <a:r>
              <a:rPr lang="sk-SK"/>
              <a:t>ý </a:t>
            </a:r>
            <a:r>
              <a:rPr lang="sk-SK" err="1"/>
              <a:t>hint</a:t>
            </a:r>
            <a:r>
              <a:rPr lang="sk-SK"/>
              <a:t>, my chceme výsledok obsahujúci celú množinu rozhodnutí, nie iba tie </a:t>
            </a:r>
            <a:r>
              <a:rPr lang="sk-SK" err="1"/>
              <a:t>najrelevatnejšie</a:t>
            </a:r>
            <a:r>
              <a:rPr lang="sk-SK"/>
              <a:t>, lebo právnici chcú analyzovať tú výslednú množinu, dobrý argument?</a:t>
            </a:r>
            <a:endParaRPr lang="en-GB"/>
          </a:p>
          <a:p>
            <a:endParaRPr lang="sk-SK"/>
          </a:p>
          <a:p>
            <a:r>
              <a:rPr lang="en-GB"/>
              <a:t>Law experts want to filter using specific legal terms with exact definitions – Most transformer-based or LLM models unsuitable for Slovak Legal language</a:t>
            </a:r>
          </a:p>
          <a:p>
            <a:endParaRPr lang="en-GB"/>
          </a:p>
          <a:p>
            <a:r>
              <a:rPr lang="en-GB"/>
              <a:t>Preliminary results from document retrieval using legal phrases performed better using BM-25</a:t>
            </a:r>
            <a:br>
              <a:rPr lang="en-GB"/>
            </a:br>
            <a:br>
              <a:rPr lang="en-GB"/>
            </a:br>
            <a:r>
              <a:rPr lang="en-GB"/>
              <a:t>We wish to implement a system for interactive filtering on a relatively large dataset, </a:t>
            </a:r>
            <a:r>
              <a:rPr lang="en-GB" err="1"/>
              <a:t>keyphrases</a:t>
            </a:r>
            <a:r>
              <a:rPr lang="en-GB"/>
              <a:t> are a good way to describe and cluster results quickly</a:t>
            </a:r>
            <a:br>
              <a:rPr lang="en-GB"/>
            </a:br>
            <a:br>
              <a:rPr lang="en-GB"/>
            </a:br>
            <a:r>
              <a:rPr lang="en-GB"/>
              <a:t>The supreme and Constitutional court still use them for filtering because transformer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8503-4160-F277-852A-83758DA64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4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62917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178F-18E5-40A0-16A2-EAE7A3F7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9986C-42F9-3038-9CE6-29CE52A00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499F2-F446-E03A-34BC-98356254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PG: Tak</a:t>
            </a:r>
            <a:r>
              <a:rPr lang="sk-SK"/>
              <a:t>ý </a:t>
            </a:r>
            <a:r>
              <a:rPr lang="sk-SK" err="1"/>
              <a:t>hint</a:t>
            </a:r>
            <a:r>
              <a:rPr lang="sk-SK"/>
              <a:t>, my chceme výsledok obsahujúci celú množinu rozhodnutí, nie iba tie </a:t>
            </a:r>
            <a:r>
              <a:rPr lang="sk-SK" err="1"/>
              <a:t>najrelevatnejšie</a:t>
            </a:r>
            <a:r>
              <a:rPr lang="sk-SK"/>
              <a:t>, lebo právnici chcú analyzovať tú výslednú množinu, dobrý argument?</a:t>
            </a:r>
            <a:endParaRPr lang="en-GB"/>
          </a:p>
          <a:p>
            <a:endParaRPr lang="sk-SK"/>
          </a:p>
          <a:p>
            <a:r>
              <a:rPr lang="en-GB"/>
              <a:t>Law experts want to filter using specific legal terms with exact definitions – Most transformer-based or LLM models unsuitable for Slovak Legal language</a:t>
            </a:r>
          </a:p>
          <a:p>
            <a:endParaRPr lang="en-GB"/>
          </a:p>
          <a:p>
            <a:r>
              <a:rPr lang="en-GB"/>
              <a:t>Preliminary results from document retrieval using legal phrases performed better using BM-25</a:t>
            </a:r>
            <a:br>
              <a:rPr lang="en-GB"/>
            </a:br>
            <a:br>
              <a:rPr lang="en-GB"/>
            </a:br>
            <a:r>
              <a:rPr lang="en-GB"/>
              <a:t>We wish to implement a system for interactive filtering on a relatively large dataset, </a:t>
            </a:r>
            <a:r>
              <a:rPr lang="en-GB" err="1"/>
              <a:t>keyphrases</a:t>
            </a:r>
            <a:r>
              <a:rPr lang="en-GB"/>
              <a:t> are a good way to describe and cluster results quickly</a:t>
            </a:r>
            <a:br>
              <a:rPr lang="en-GB"/>
            </a:br>
            <a:br>
              <a:rPr lang="en-GB"/>
            </a:br>
            <a:r>
              <a:rPr lang="en-GB"/>
              <a:t>The supreme and Constitutional court still use them for filtering because transformer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0E011-DD23-22DE-6A4B-3044DF3F6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5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6213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CCCB1-BFB3-40E6-C97F-BD2FBB37A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5F20C-581E-E18D-4B10-E9D51AC5A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33862-8019-9DB1-5E10-A2FFDDAA5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2E34D-ADFF-6A83-C948-CEEBBF240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6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5316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FC61-00CA-574F-C864-CB8F3A463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B9379-F94C-6565-0C22-3B48392F7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88A2C-5051-524B-62B7-8212DC62B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PG: Tak</a:t>
            </a:r>
            <a:r>
              <a:rPr lang="sk-SK"/>
              <a:t>ý </a:t>
            </a:r>
            <a:r>
              <a:rPr lang="sk-SK" err="1"/>
              <a:t>hint</a:t>
            </a:r>
            <a:r>
              <a:rPr lang="sk-SK"/>
              <a:t>, my chceme výsledok obsahujúci celú množinu rozhodnutí, nie iba tie </a:t>
            </a:r>
            <a:r>
              <a:rPr lang="sk-SK" err="1"/>
              <a:t>najrelevatnejšie</a:t>
            </a:r>
            <a:r>
              <a:rPr lang="sk-SK"/>
              <a:t>, lebo právnici chcú analyzovať tú výslednú množinu, dobrý argument?</a:t>
            </a:r>
            <a:endParaRPr lang="en-GB"/>
          </a:p>
          <a:p>
            <a:endParaRPr lang="sk-SK"/>
          </a:p>
          <a:p>
            <a:r>
              <a:rPr lang="en-GB"/>
              <a:t>Law experts want to filter using specific legal terms with exact definitions – Most transformer-based or LLM models unsuitable for Slovak Legal language</a:t>
            </a:r>
          </a:p>
          <a:p>
            <a:endParaRPr lang="en-GB"/>
          </a:p>
          <a:p>
            <a:r>
              <a:rPr lang="en-GB"/>
              <a:t>Preliminary results from document retrieval using legal phrases performed better using BM-25</a:t>
            </a:r>
            <a:br>
              <a:rPr lang="en-GB"/>
            </a:br>
            <a:br>
              <a:rPr lang="en-GB"/>
            </a:br>
            <a:r>
              <a:rPr lang="en-GB"/>
              <a:t>We wish to implement a system for interactive filtering on a relatively large dataset, </a:t>
            </a:r>
            <a:r>
              <a:rPr lang="en-GB" err="1"/>
              <a:t>keyphrases</a:t>
            </a:r>
            <a:r>
              <a:rPr lang="en-GB"/>
              <a:t> are a good way to describe and cluster results quickly</a:t>
            </a:r>
            <a:br>
              <a:rPr lang="en-GB"/>
            </a:br>
            <a:br>
              <a:rPr lang="en-GB"/>
            </a:br>
            <a:r>
              <a:rPr lang="en-GB"/>
              <a:t>The supreme and Constitutional court still use them for filtering because transformer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B3FC3-ADED-B2DE-FFA7-4024E4CF5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7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39024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FED5F-D21F-3D75-873B-65BC7794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0441A-7700-5662-5202-0B86E59D1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FC3687-77E7-4E87-1F43-083B35173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8E96-0154-6AE3-A00C-8CC69DB35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8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19182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AB21-69E8-7EBB-6AF2-474482425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E0D5C-0DB3-80BA-EE04-C0E006286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28FB3-8A0D-6467-D69D-8FC315C5A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PG: Tak</a:t>
            </a:r>
            <a:r>
              <a:rPr lang="sk-SK" dirty="0"/>
              <a:t>ý </a:t>
            </a:r>
            <a:r>
              <a:rPr lang="sk-SK" dirty="0" err="1"/>
              <a:t>hint</a:t>
            </a:r>
            <a:r>
              <a:rPr lang="sk-SK" dirty="0"/>
              <a:t>, my chceme výsledok obsahujúci celú množinu rozhodnutí, nie iba tie </a:t>
            </a:r>
            <a:r>
              <a:rPr lang="sk-SK" dirty="0" err="1"/>
              <a:t>najrelevatnejšie</a:t>
            </a:r>
            <a:r>
              <a:rPr lang="sk-SK" dirty="0"/>
              <a:t>, lebo právnici chcú analyzovať tú výslednú množinu, dobrý argument?</a:t>
            </a:r>
            <a:endParaRPr lang="en-GB" dirty="0"/>
          </a:p>
          <a:p>
            <a:endParaRPr lang="sk-SK" dirty="0"/>
          </a:p>
          <a:p>
            <a:r>
              <a:rPr lang="en-GB" dirty="0"/>
              <a:t>Law experts want to filter using specific legal terms with exact definitions – Most transformer-based or LLM models unsuitable for Slovak Legal language</a:t>
            </a:r>
          </a:p>
          <a:p>
            <a:endParaRPr lang="en-GB" dirty="0"/>
          </a:p>
          <a:p>
            <a:r>
              <a:rPr lang="en-GB" dirty="0"/>
              <a:t>Preliminary results from document retrieval using legal phrases performed better using BM-25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 wish to implement a system for interactive filtering on a relatively large dataset, </a:t>
            </a:r>
            <a:r>
              <a:rPr lang="en-GB" dirty="0" err="1"/>
              <a:t>keyphrases</a:t>
            </a:r>
            <a:r>
              <a:rPr lang="en-GB" dirty="0"/>
              <a:t> are a good way to describe and cluster results quickly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supreme and Constitutional court still use them for filtering because transformer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1F29C-D689-A364-0715-A238C4332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F37B-292E-4C1B-8304-93B0F3FD9FD8}" type="slidenum">
              <a:rPr lang="sk-SK" noProof="0" smtClean="0"/>
              <a:t>9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6577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8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75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5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3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82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2/25/2025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66" y="135363"/>
            <a:ext cx="11986818" cy="2129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sk-SK" sz="5400" dirty="0">
                <a:solidFill>
                  <a:schemeClr val="bg1"/>
                </a:solidFill>
              </a:rPr>
              <a:t>Spracovanie súdnych rozhodnutí</a:t>
            </a:r>
            <a:endParaRPr lang="en-US" sz="5200" kern="1200" cap="all" spc="120" baseline="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785" y="3429000"/>
            <a:ext cx="7287973" cy="30528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Zoltán SZOPLÁK</a:t>
            </a:r>
            <a:r>
              <a:rPr lang="sk-SK" sz="2800" dirty="0">
                <a:solidFill>
                  <a:schemeClr val="tx1"/>
                </a:solidFill>
              </a:rPr>
              <a:t>,</a:t>
            </a:r>
            <a:br>
              <a:rPr lang="en-US" sz="2800" dirty="0"/>
            </a:br>
            <a:r>
              <a:rPr lang="sk-SK" sz="2800" dirty="0">
                <a:solidFill>
                  <a:schemeClr val="tx1"/>
                </a:solidFill>
              </a:rPr>
              <a:t>Peter GURSKÝ, </a:t>
            </a:r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sk-SK" sz="2800" dirty="0" err="1">
                <a:solidFill>
                  <a:schemeClr val="tx1"/>
                </a:solidFill>
              </a:rPr>
              <a:t>ávid</a:t>
            </a:r>
            <a:r>
              <a:rPr lang="sk-SK" sz="2800" dirty="0">
                <a:solidFill>
                  <a:schemeClr val="tx1"/>
                </a:solidFill>
              </a:rPr>
              <a:t> VARGA, Šimon HORVÁT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1000"/>
              </a:lnSpc>
            </a:pPr>
            <a:r>
              <a:rPr lang="sk-SK" sz="2000" dirty="0">
                <a:solidFill>
                  <a:schemeClr val="tx1"/>
                </a:solidFill>
              </a:rPr>
              <a:t>Burza Bc. Prác 2025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3" name="Picture 3" descr="Top zobrazenie s rastlina, biela klávesnica, káva v bielej hrnček, Poznámkový blok a perom">
            <a:extLst>
              <a:ext uri="{FF2B5EF4-FFF2-40B4-BE49-F238E27FC236}">
                <a16:creationId xmlns:a16="http://schemas.microsoft.com/office/drawing/2014/main" id="{FEF2584D-5F96-11E3-0B21-DE6903273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58" r="15687" b="-2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6F653-4B0A-2522-976B-38788B17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7C9A3-C90E-C190-EA41-4A3AE5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884" y="821680"/>
            <a:ext cx="9719094" cy="770626"/>
          </a:xfrm>
        </p:spPr>
        <p:txBody>
          <a:bodyPr>
            <a:normAutofit fontScale="90000"/>
          </a:bodyPr>
          <a:lstStyle/>
          <a:p>
            <a:r>
              <a:rPr lang="en-GB" sz="6000" err="1"/>
              <a:t>Predikcia</a:t>
            </a:r>
            <a:r>
              <a:rPr lang="en-GB" sz="6000"/>
              <a:t> </a:t>
            </a:r>
            <a:r>
              <a:rPr lang="en-GB" sz="6000" err="1"/>
              <a:t>verdiktov</a:t>
            </a:r>
            <a:endParaRPr lang="sk-SK" sz="6000" err="1">
              <a:solidFill>
                <a:srgbClr val="000000"/>
              </a:solidFill>
            </a:endParaRPr>
          </a:p>
          <a:p>
            <a:pPr algn="ctr"/>
            <a:endParaRPr lang="sk-SK" sz="54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EB000D-0740-0BB8-C6B8-AD7D15FD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255504"/>
            <a:ext cx="9553407" cy="46062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F2E805-465D-6F71-5B17-14A7C863E783}"/>
              </a:ext>
            </a:extLst>
          </p:cNvPr>
          <p:cNvSpPr/>
          <p:nvPr/>
        </p:nvSpPr>
        <p:spPr>
          <a:xfrm>
            <a:off x="5517496" y="3009543"/>
            <a:ext cx="16710" cy="501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A9C7-89CE-32F6-1D1A-8CF902B0A2CB}"/>
              </a:ext>
            </a:extLst>
          </p:cNvPr>
          <p:cNvSpPr/>
          <p:nvPr/>
        </p:nvSpPr>
        <p:spPr>
          <a:xfrm>
            <a:off x="5500409" y="2815499"/>
            <a:ext cx="4939562" cy="121740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A2F23-E79E-4E7E-80C8-EC0C957B0B9C}"/>
              </a:ext>
            </a:extLst>
          </p:cNvPr>
          <p:cNvSpPr/>
          <p:nvPr/>
        </p:nvSpPr>
        <p:spPr>
          <a:xfrm>
            <a:off x="1329460" y="4419708"/>
            <a:ext cx="9137246" cy="24339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8BA4E-0010-F262-C2C0-FB23D79BF9E8}"/>
              </a:ext>
            </a:extLst>
          </p:cNvPr>
          <p:cNvSpPr txBox="1"/>
          <p:nvPr/>
        </p:nvSpPr>
        <p:spPr>
          <a:xfrm>
            <a:off x="1299542" y="4029590"/>
            <a:ext cx="383940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err="1">
                <a:solidFill>
                  <a:schemeClr val="accent2"/>
                </a:solidFill>
              </a:rPr>
              <a:t>Podmienený</a:t>
            </a:r>
            <a:r>
              <a:rPr lang="en-GB" sz="2000">
                <a:solidFill>
                  <a:schemeClr val="accent2"/>
                </a:solidFill>
              </a:rPr>
              <a:t> </a:t>
            </a:r>
            <a:r>
              <a:rPr lang="en-GB" sz="2000" err="1">
                <a:solidFill>
                  <a:schemeClr val="accent2"/>
                </a:solidFill>
              </a:rPr>
              <a:t>trest</a:t>
            </a:r>
            <a:endParaRPr lang="en-GB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3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21F65-12C9-BB59-1B25-2ADE524D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781FB13-2A1B-67EA-75C1-67B82E4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35F065-9669-AAA3-5736-00854350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115C7C-AD32-0369-8642-A03545CF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499"/>
            <a:ext cx="6714208" cy="1741699"/>
          </a:xfrm>
        </p:spPr>
        <p:txBody>
          <a:bodyPr>
            <a:normAutofit/>
          </a:bodyPr>
          <a:lstStyle/>
          <a:p>
            <a:r>
              <a:rPr lang="en-GB" sz="5400" err="1"/>
              <a:t>Predikcia</a:t>
            </a:r>
            <a:r>
              <a:rPr lang="en-GB" sz="5400"/>
              <a:t> verdiktov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2FAA3060-E458-EEB0-8959-5138AC885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2" r="6763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F0018EC-AA41-6E3E-0BF0-A829D9021D29}"/>
              </a:ext>
            </a:extLst>
          </p:cNvPr>
          <p:cNvSpPr txBox="1">
            <a:spLocks/>
          </p:cNvSpPr>
          <p:nvPr/>
        </p:nvSpPr>
        <p:spPr>
          <a:xfrm>
            <a:off x="4801241" y="2376697"/>
            <a:ext cx="7227321" cy="4499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ea typeface="+mn-lt"/>
                <a:cs typeface="+mn-lt"/>
              </a:rPr>
              <a:t>1. </a:t>
            </a:r>
            <a:r>
              <a:rPr lang="en-GB" sz="2800" err="1">
                <a:ea typeface="+mn-lt"/>
                <a:cs typeface="+mn-lt"/>
              </a:rPr>
              <a:t>Preskúmať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existujúce</a:t>
            </a:r>
            <a:r>
              <a:rPr lang="en-GB" sz="2800">
                <a:ea typeface="+mn-lt"/>
                <a:cs typeface="+mn-lt"/>
              </a:rPr>
              <a:t> riešenie extrakcie a predikcie verdiktov súdnych rozhodnutí </a:t>
            </a:r>
            <a:endParaRPr lang="en-US"/>
          </a:p>
          <a:p>
            <a:endParaRPr lang="en-GB"/>
          </a:p>
          <a:p>
            <a:r>
              <a:rPr lang="en-GB" sz="2800">
                <a:ea typeface="+mn-lt"/>
                <a:cs typeface="+mn-lt"/>
              </a:rPr>
              <a:t>2. </a:t>
            </a:r>
            <a:r>
              <a:rPr lang="en-GB" sz="2800" err="1">
                <a:ea typeface="+mn-lt"/>
                <a:cs typeface="+mn-lt"/>
              </a:rPr>
              <a:t>Vytvoriť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metódu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na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extrakciu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verdiktov</a:t>
            </a:r>
            <a:r>
              <a:rPr lang="en-GB" sz="2800">
                <a:ea typeface="+mn-lt"/>
                <a:cs typeface="+mn-lt"/>
              </a:rPr>
              <a:t> zo </a:t>
            </a:r>
            <a:r>
              <a:rPr lang="en-GB" sz="2800" err="1">
                <a:ea typeface="+mn-lt"/>
                <a:cs typeface="+mn-lt"/>
              </a:rPr>
              <a:t>súdnych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rozhodnutí</a:t>
            </a:r>
            <a:r>
              <a:rPr lang="en-GB" sz="2800">
                <a:ea typeface="+mn-lt"/>
                <a:cs typeface="+mn-lt"/>
              </a:rPr>
              <a:t>, </a:t>
            </a:r>
            <a:r>
              <a:rPr lang="en-GB" sz="2800" err="1">
                <a:ea typeface="+mn-lt"/>
                <a:cs typeface="+mn-lt"/>
              </a:rPr>
              <a:t>vrátane</a:t>
            </a:r>
            <a:r>
              <a:rPr lang="en-GB" sz="2800">
                <a:ea typeface="+mn-lt"/>
                <a:cs typeface="+mn-lt"/>
              </a:rPr>
              <a:t> druhu a </a:t>
            </a:r>
            <a:r>
              <a:rPr lang="en-GB" sz="2800" err="1">
                <a:ea typeface="+mn-lt"/>
                <a:cs typeface="+mn-lt"/>
              </a:rPr>
              <a:t>výmery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trestu</a:t>
            </a:r>
            <a:r>
              <a:rPr lang="en-GB" sz="2800">
                <a:ea typeface="+mn-lt"/>
                <a:cs typeface="+mn-lt"/>
              </a:rPr>
              <a:t> </a:t>
            </a:r>
            <a:endParaRPr lang="en-GB"/>
          </a:p>
          <a:p>
            <a:endParaRPr lang="en-GB"/>
          </a:p>
          <a:p>
            <a:r>
              <a:rPr lang="en-GB" sz="2800">
                <a:ea typeface="+mn-lt"/>
                <a:cs typeface="+mn-lt"/>
              </a:rPr>
              <a:t>3. </a:t>
            </a:r>
            <a:r>
              <a:rPr lang="en-GB" sz="2800" err="1">
                <a:ea typeface="+mn-lt"/>
                <a:cs typeface="+mn-lt"/>
              </a:rPr>
              <a:t>Implementovať</a:t>
            </a:r>
            <a:r>
              <a:rPr lang="en-GB" sz="2800">
                <a:ea typeface="+mn-lt"/>
                <a:cs typeface="+mn-lt"/>
              </a:rPr>
              <a:t> a </a:t>
            </a:r>
            <a:r>
              <a:rPr lang="en-GB" sz="2800" err="1">
                <a:ea typeface="+mn-lt"/>
                <a:cs typeface="+mn-lt"/>
              </a:rPr>
              <a:t>vyhodnotiť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algoritmus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na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predikciu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verdiktov</a:t>
            </a:r>
            <a:r>
              <a:rPr lang="en-GB" sz="2800">
                <a:ea typeface="+mn-lt"/>
                <a:cs typeface="+mn-lt"/>
              </a:rPr>
              <a:t> zo </a:t>
            </a:r>
            <a:r>
              <a:rPr lang="en-GB" sz="2800" err="1">
                <a:ea typeface="+mn-lt"/>
                <a:cs typeface="+mn-lt"/>
              </a:rPr>
              <a:t>súdnych</a:t>
            </a:r>
            <a:r>
              <a:rPr lang="en-GB" sz="2800">
                <a:ea typeface="+mn-lt"/>
                <a:cs typeface="+mn-lt"/>
              </a:rPr>
              <a:t> </a:t>
            </a:r>
            <a:r>
              <a:rPr lang="en-GB" sz="2800" err="1">
                <a:ea typeface="+mn-lt"/>
                <a:cs typeface="+mn-lt"/>
              </a:rPr>
              <a:t>rozhodnutí</a:t>
            </a:r>
            <a:endParaRPr lang="sk-SK" err="1"/>
          </a:p>
          <a:p>
            <a:endParaRPr lang="en-GB" sz="2800">
              <a:latin typeface="Segoe UI"/>
              <a:ea typeface="+mn-lt"/>
              <a:cs typeface="Segoe UI"/>
            </a:endParaRPr>
          </a:p>
          <a:p>
            <a:endParaRPr lang="sk-SK" sz="2800">
              <a:latin typeface="Segoe UI"/>
              <a:cs typeface="Segoe UI"/>
            </a:endParaRPr>
          </a:p>
          <a:p>
            <a:endParaRPr lang="sk-SK" sz="2800" b="1">
              <a:latin typeface="Segoe UI"/>
              <a:ea typeface="+mn-lt"/>
              <a:cs typeface="Segoe UI"/>
            </a:endParaRPr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3DDDA7CE-17C0-BECB-9235-F97C3E15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512" y="1470475"/>
            <a:ext cx="2470031" cy="2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0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B394-BDF9-F3CC-3705-B989CC21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21BC9E-C038-C480-80F6-7ED24892C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0" y="1012057"/>
            <a:ext cx="10640910" cy="5420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A9420D-D264-CB66-2256-6B731FE7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253" y="126522"/>
            <a:ext cx="9719094" cy="77062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dirty="0" err="1"/>
              <a:t>Anonymizácia</a:t>
            </a:r>
            <a:r>
              <a:rPr lang="sk-SK" sz="5400" dirty="0"/>
              <a:t> právnych textov</a:t>
            </a:r>
            <a:endParaRPr lang="en-GB" sz="5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ADC496-3E6B-23D0-0DA0-C4D03322AEC8}"/>
              </a:ext>
            </a:extLst>
          </p:cNvPr>
          <p:cNvSpPr/>
          <p:nvPr/>
        </p:nvSpPr>
        <p:spPr>
          <a:xfrm>
            <a:off x="3827253" y="2125451"/>
            <a:ext cx="1676400" cy="6556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CCB862-E16F-E308-49A0-26065EEBE383}"/>
              </a:ext>
            </a:extLst>
          </p:cNvPr>
          <p:cNvSpPr/>
          <p:nvPr/>
        </p:nvSpPr>
        <p:spPr>
          <a:xfrm>
            <a:off x="2154187" y="4505865"/>
            <a:ext cx="2291292" cy="6556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84619A-E4E5-F7CC-0FC0-EDE0EB7869C5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3299833" y="2685047"/>
            <a:ext cx="772923" cy="1820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6DCA5A-0C03-35F0-7C0D-09A3462B7294}"/>
              </a:ext>
            </a:extLst>
          </p:cNvPr>
          <p:cNvSpPr txBox="1"/>
          <p:nvPr/>
        </p:nvSpPr>
        <p:spPr>
          <a:xfrm>
            <a:off x="2347303" y="3234799"/>
            <a:ext cx="2443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rovnaká osoba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3603BA-022C-9D2F-409E-82FDB79C5F17}"/>
              </a:ext>
            </a:extLst>
          </p:cNvPr>
          <p:cNvSpPr txBox="1"/>
          <p:nvPr/>
        </p:nvSpPr>
        <p:spPr>
          <a:xfrm>
            <a:off x="5326669" y="2895322"/>
            <a:ext cx="246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dátum narodenia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0CF27B-C041-F965-286F-685C572AFAFF}"/>
              </a:ext>
            </a:extLst>
          </p:cNvPr>
          <p:cNvSpPr txBox="1"/>
          <p:nvPr/>
        </p:nvSpPr>
        <p:spPr>
          <a:xfrm>
            <a:off x="8204321" y="2849314"/>
            <a:ext cx="206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adresa pobytu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52856E-FFC9-9C4A-8AF6-7403ACF19EEB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558641" y="2622430"/>
            <a:ext cx="0" cy="27289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390899-D596-ED4F-48B2-B18DF7F9007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223111" y="2576423"/>
            <a:ext cx="11813" cy="27289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CDAA86-99EC-1D53-E43F-8A2F866F01DA}"/>
              </a:ext>
            </a:extLst>
          </p:cNvPr>
          <p:cNvSpPr txBox="1"/>
          <p:nvPr/>
        </p:nvSpPr>
        <p:spPr>
          <a:xfrm>
            <a:off x="3618467" y="1667748"/>
            <a:ext cx="209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meno odporcu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670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935AF-DFD9-4FD3-0D78-47085D90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65175-EEAC-ABB5-19CA-DE3E9D24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499"/>
            <a:ext cx="6714208" cy="1741699"/>
          </a:xfrm>
        </p:spPr>
        <p:txBody>
          <a:bodyPr>
            <a:normAutofit/>
          </a:bodyPr>
          <a:lstStyle/>
          <a:p>
            <a:r>
              <a:rPr lang="sk-SK" sz="5400" dirty="0" err="1"/>
              <a:t>Anonymizácia</a:t>
            </a:r>
            <a:r>
              <a:rPr lang="sk-SK" sz="5400" dirty="0"/>
              <a:t> právnych textov</a:t>
            </a:r>
            <a:endParaRPr lang="en-GB" sz="54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6ED9155-FAB2-81F8-5CB0-F4A299742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2" r="6763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0AF2D262-C16D-A2A7-0C76-87E0F550441F}"/>
              </a:ext>
            </a:extLst>
          </p:cNvPr>
          <p:cNvSpPr txBox="1">
            <a:spLocks/>
          </p:cNvSpPr>
          <p:nvPr/>
        </p:nvSpPr>
        <p:spPr>
          <a:xfrm>
            <a:off x="4801241" y="2376697"/>
            <a:ext cx="7227321" cy="4499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+mn-lt"/>
                <a:cs typeface="+mn-lt"/>
              </a:rPr>
              <a:t>1. </a:t>
            </a:r>
            <a:r>
              <a:rPr lang="en-GB" sz="2800" dirty="0" err="1">
                <a:ea typeface="+mn-lt"/>
                <a:cs typeface="+mn-lt"/>
              </a:rPr>
              <a:t>Oboznámiť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sa</a:t>
            </a:r>
            <a:r>
              <a:rPr lang="en-GB" sz="2800" dirty="0">
                <a:ea typeface="+mn-lt"/>
                <a:cs typeface="+mn-lt"/>
              </a:rPr>
              <a:t> s </a:t>
            </a:r>
            <a:r>
              <a:rPr lang="en-GB" sz="2800" dirty="0" err="1">
                <a:ea typeface="+mn-lt"/>
                <a:cs typeface="+mn-lt"/>
              </a:rPr>
              <a:t>existujúcimi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prístupmi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rozpoznávania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pomenovaných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entít</a:t>
            </a:r>
            <a:r>
              <a:rPr lang="en-GB" sz="2800" dirty="0">
                <a:ea typeface="+mn-lt"/>
                <a:cs typeface="+mn-lt"/>
              </a:rPr>
              <a:t> pre </a:t>
            </a:r>
            <a:r>
              <a:rPr lang="en-GB" sz="2800" dirty="0" err="1">
                <a:ea typeface="+mn-lt"/>
                <a:cs typeface="+mn-lt"/>
              </a:rPr>
              <a:t>účel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anonymizácie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r>
              <a:rPr lang="en-GB" sz="2800" dirty="0">
                <a:ea typeface="+mn-lt"/>
                <a:cs typeface="+mn-lt"/>
              </a:rPr>
              <a:t>2. </a:t>
            </a:r>
            <a:r>
              <a:rPr lang="en-GB" sz="2800" dirty="0" err="1">
                <a:ea typeface="+mn-lt"/>
                <a:cs typeface="+mn-lt"/>
              </a:rPr>
              <a:t>Navrhnúť</a:t>
            </a:r>
            <a:r>
              <a:rPr lang="en-GB" sz="2800" dirty="0">
                <a:ea typeface="+mn-lt"/>
                <a:cs typeface="+mn-lt"/>
              </a:rPr>
              <a:t> a </a:t>
            </a:r>
            <a:r>
              <a:rPr lang="en-GB" sz="2800" dirty="0" err="1">
                <a:ea typeface="+mn-lt"/>
                <a:cs typeface="+mn-lt"/>
              </a:rPr>
              <a:t>implementovať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metódu</a:t>
            </a:r>
            <a:r>
              <a:rPr lang="en-GB" sz="2800" dirty="0">
                <a:ea typeface="+mn-lt"/>
                <a:cs typeface="+mn-lt"/>
              </a:rPr>
              <a:t> pre </a:t>
            </a:r>
            <a:r>
              <a:rPr lang="en-GB" sz="2800" dirty="0" err="1">
                <a:ea typeface="+mn-lt"/>
                <a:cs typeface="+mn-lt"/>
              </a:rPr>
              <a:t>anonymizáciu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vybraných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typov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pomenovaných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entít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r>
              <a:rPr lang="en-GB" sz="2800" dirty="0">
                <a:ea typeface="+mn-lt"/>
                <a:cs typeface="+mn-lt"/>
              </a:rPr>
              <a:t>3. </a:t>
            </a:r>
            <a:r>
              <a:rPr lang="en-GB" sz="2800" dirty="0" err="1">
                <a:ea typeface="+mn-lt"/>
                <a:cs typeface="+mn-lt"/>
              </a:rPr>
              <a:t>Porovnať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úspešnosť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riešenia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na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anotovanej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sade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právnych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textov</a:t>
            </a:r>
            <a:r>
              <a:rPr lang="en-GB" sz="2800" dirty="0">
                <a:ea typeface="+mn-lt"/>
                <a:cs typeface="+mn-lt"/>
              </a:rPr>
              <a:t>.</a:t>
            </a:r>
            <a:endParaRPr lang="en-GB" sz="2800" dirty="0">
              <a:latin typeface="Segoe UI"/>
              <a:ea typeface="+mn-lt"/>
              <a:cs typeface="Segoe UI"/>
            </a:endParaRPr>
          </a:p>
          <a:p>
            <a:endParaRPr lang="sk-SK" sz="2800" dirty="0">
              <a:latin typeface="Segoe UI"/>
              <a:cs typeface="Segoe UI"/>
            </a:endParaRPr>
          </a:p>
          <a:p>
            <a:endParaRPr lang="sk-SK" sz="2800" b="1" dirty="0">
              <a:latin typeface="Segoe UI"/>
              <a:ea typeface="+mn-lt"/>
              <a:cs typeface="Segoe UI"/>
            </a:endParaRPr>
          </a:p>
        </p:txBody>
      </p:sp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71B2E4C6-392F-DBDA-145E-11B5B1231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760" y="1470801"/>
            <a:ext cx="2480095" cy="24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DBF99-966B-540E-F00C-D3F0DD31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48636-7BC1-ED9B-342A-B8694497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253" y="126522"/>
            <a:ext cx="9719094" cy="77062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dirty="0"/>
              <a:t>Ukážka Anotačného systému</a:t>
            </a:r>
            <a:endParaRPr lang="en-GB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785F7-C44A-9E41-862C-6DEE98E8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87"/>
          <a:stretch/>
        </p:blipFill>
        <p:spPr>
          <a:xfrm>
            <a:off x="0" y="1011624"/>
            <a:ext cx="12192000" cy="58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4D19-D4A9-5C5B-7B0E-766B26F10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D305B-986D-EC6F-C3C2-7F083253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499"/>
            <a:ext cx="6714208" cy="1741699"/>
          </a:xfrm>
        </p:spPr>
        <p:txBody>
          <a:bodyPr>
            <a:normAutofit fontScale="90000"/>
          </a:bodyPr>
          <a:lstStyle/>
          <a:p>
            <a:r>
              <a:rPr lang="sk-SK" sz="5400" dirty="0"/>
              <a:t>Odporúčací systém pre anotáciu právnych textov</a:t>
            </a:r>
            <a:endParaRPr lang="en-GB" sz="54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B61DD2C-07C9-A72E-5A9C-8781F307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2" r="6763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21695790-AAF6-F9E0-AEBB-3389F09580B7}"/>
              </a:ext>
            </a:extLst>
          </p:cNvPr>
          <p:cNvSpPr txBox="1">
            <a:spLocks/>
          </p:cNvSpPr>
          <p:nvPr/>
        </p:nvSpPr>
        <p:spPr>
          <a:xfrm>
            <a:off x="4801241" y="2376697"/>
            <a:ext cx="7227321" cy="4499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+mn-lt"/>
                <a:cs typeface="+mn-lt"/>
              </a:rPr>
              <a:t>1. </a:t>
            </a:r>
            <a:r>
              <a:rPr lang="en-GB" sz="2800" dirty="0" err="1">
                <a:ea typeface="+mn-lt"/>
                <a:cs typeface="+mn-lt"/>
              </a:rPr>
              <a:t>Oboznámiť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sa</a:t>
            </a:r>
            <a:r>
              <a:rPr lang="en-GB" sz="2800" dirty="0">
                <a:ea typeface="+mn-lt"/>
                <a:cs typeface="+mn-lt"/>
              </a:rPr>
              <a:t> s </a:t>
            </a:r>
            <a:r>
              <a:rPr lang="en-GB" sz="2800" dirty="0" err="1">
                <a:ea typeface="+mn-lt"/>
                <a:cs typeface="+mn-lt"/>
              </a:rPr>
              <a:t>existujúcimi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metódami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automatizovanej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anotácie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pomocou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strojového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učenia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r>
              <a:rPr lang="en-GB" sz="2800" dirty="0">
                <a:ea typeface="+mn-lt"/>
                <a:cs typeface="+mn-lt"/>
              </a:rPr>
              <a:t>2. </a:t>
            </a:r>
            <a:r>
              <a:rPr lang="en-GB" sz="2800" dirty="0" err="1">
                <a:ea typeface="+mn-lt"/>
                <a:cs typeface="+mn-lt"/>
              </a:rPr>
              <a:t>Implementácia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metódy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na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poloautomatizovanú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anotáciu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pomocou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manuálne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anotovaného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textu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r>
              <a:rPr lang="en-GB" sz="2800" dirty="0">
                <a:ea typeface="+mn-lt"/>
                <a:cs typeface="+mn-lt"/>
              </a:rPr>
              <a:t>3. </a:t>
            </a:r>
            <a:r>
              <a:rPr lang="en-GB" sz="2800" dirty="0" err="1">
                <a:ea typeface="+mn-lt"/>
                <a:cs typeface="+mn-lt"/>
              </a:rPr>
              <a:t>Integrácia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poloaut</a:t>
            </a:r>
            <a:r>
              <a:rPr lang="sk-SK" sz="2800" dirty="0">
                <a:ea typeface="+mn-lt"/>
                <a:cs typeface="+mn-lt"/>
              </a:rPr>
              <a:t>o</a:t>
            </a:r>
            <a:r>
              <a:rPr lang="en-GB" sz="2800" dirty="0" err="1">
                <a:ea typeface="+mn-lt"/>
                <a:cs typeface="+mn-lt"/>
              </a:rPr>
              <a:t>matizova</a:t>
            </a:r>
            <a:r>
              <a:rPr lang="sk-SK" sz="2800" dirty="0">
                <a:ea typeface="+mn-lt"/>
                <a:cs typeface="+mn-lt"/>
              </a:rPr>
              <a:t>n</a:t>
            </a:r>
            <a:r>
              <a:rPr lang="en-GB" sz="2800" dirty="0" err="1">
                <a:ea typeface="+mn-lt"/>
                <a:cs typeface="+mn-lt"/>
              </a:rPr>
              <a:t>ého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anotačného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modelu</a:t>
            </a:r>
            <a:r>
              <a:rPr lang="en-GB" sz="2800" dirty="0">
                <a:ea typeface="+mn-lt"/>
                <a:cs typeface="+mn-lt"/>
              </a:rPr>
              <a:t> do </a:t>
            </a:r>
            <a:r>
              <a:rPr lang="en-GB" sz="2800" dirty="0" err="1">
                <a:ea typeface="+mn-lt"/>
                <a:cs typeface="+mn-lt"/>
              </a:rPr>
              <a:t>anotačného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systému</a:t>
            </a:r>
            <a:r>
              <a:rPr lang="en-GB" sz="2800" dirty="0">
                <a:ea typeface="+mn-lt"/>
                <a:cs typeface="+mn-lt"/>
              </a:rPr>
              <a:t>.</a:t>
            </a:r>
            <a:endParaRPr lang="sk-SK" sz="2800" b="1" dirty="0">
              <a:latin typeface="Segoe UI"/>
              <a:ea typeface="+mn-lt"/>
              <a:cs typeface="Segoe UI"/>
            </a:endParaRPr>
          </a:p>
        </p:txBody>
      </p:sp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4B57802E-E3B3-698E-B25A-A835062F2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011" y="1459301"/>
            <a:ext cx="2520351" cy="25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A745-F547-A45B-DE1E-FD6F4F62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68CCA-F766-68DF-48BC-0FAE5C02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522"/>
            <a:ext cx="12262104" cy="770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ea typeface="+mj-lt"/>
                <a:cs typeface="+mj-lt"/>
              </a:rPr>
              <a:t>Extrakcia</a:t>
            </a:r>
            <a:r>
              <a:rPr lang="en-US" sz="5400" dirty="0">
                <a:ea typeface="+mj-lt"/>
                <a:cs typeface="+mj-lt"/>
              </a:rPr>
              <a:t> k</a:t>
            </a:r>
            <a:r>
              <a:rPr lang="sk-SK" sz="5400" dirty="0" err="1">
                <a:ea typeface="+mj-lt"/>
                <a:cs typeface="+mj-lt"/>
              </a:rPr>
              <a:t>ľúčových</a:t>
            </a:r>
            <a:r>
              <a:rPr lang="sk-SK" sz="5400" dirty="0">
                <a:ea typeface="+mj-lt"/>
                <a:cs typeface="+mj-lt"/>
              </a:rPr>
              <a:t> vlastností judikátov</a:t>
            </a:r>
            <a:endParaRPr lang="en-GB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2186B-9902-38CE-0D04-FF75B731E40E}"/>
              </a:ext>
            </a:extLst>
          </p:cNvPr>
          <p:cNvSpPr txBox="1"/>
          <p:nvPr/>
        </p:nvSpPr>
        <p:spPr>
          <a:xfrm>
            <a:off x="7296912" y="4860958"/>
            <a:ext cx="4895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Judikáty sú súdne rozhodnutia</a:t>
            </a:r>
            <a:r>
              <a:rPr lang="en-GB" sz="2000" dirty="0"/>
              <a:t>, </a:t>
            </a:r>
            <a:r>
              <a:rPr lang="en-GB" sz="2000" dirty="0" err="1"/>
              <a:t>ktoré</a:t>
            </a:r>
            <a:r>
              <a:rPr lang="en-GB" sz="2000" dirty="0"/>
              <a:t> </a:t>
            </a:r>
            <a:r>
              <a:rPr lang="en-GB" sz="2000" dirty="0" err="1"/>
              <a:t>obsahujú</a:t>
            </a:r>
            <a:r>
              <a:rPr lang="en-GB" sz="2000" dirty="0"/>
              <a:t> </a:t>
            </a:r>
            <a:r>
              <a:rPr lang="en-GB" sz="2000" dirty="0" err="1"/>
              <a:t>zásadné</a:t>
            </a:r>
            <a:r>
              <a:rPr lang="en-GB" sz="2000" dirty="0"/>
              <a:t> </a:t>
            </a:r>
            <a:r>
              <a:rPr lang="en-GB" sz="2000" dirty="0" err="1"/>
              <a:t>právne</a:t>
            </a:r>
            <a:r>
              <a:rPr lang="en-GB" sz="2000" dirty="0"/>
              <a:t> </a:t>
            </a:r>
            <a:r>
              <a:rPr lang="en-GB" sz="2000" dirty="0" err="1"/>
              <a:t>závery</a:t>
            </a:r>
            <a:r>
              <a:rPr lang="en-GB" sz="2000" dirty="0"/>
              <a:t> </a:t>
            </a:r>
            <a:r>
              <a:rPr lang="en-GB" sz="2000" dirty="0" err="1"/>
              <a:t>alebo</a:t>
            </a:r>
            <a:r>
              <a:rPr lang="en-GB" sz="2000" dirty="0"/>
              <a:t> </a:t>
            </a:r>
            <a:r>
              <a:rPr lang="en-GB" sz="2000" b="1" dirty="0" err="1">
                <a:highlight>
                  <a:srgbClr val="00FF00"/>
                </a:highlight>
              </a:rPr>
              <a:t>výklad</a:t>
            </a:r>
            <a:r>
              <a:rPr lang="en-GB" sz="2000" b="1" dirty="0">
                <a:highlight>
                  <a:srgbClr val="00FF00"/>
                </a:highlight>
              </a:rPr>
              <a:t> </a:t>
            </a:r>
            <a:r>
              <a:rPr lang="en-GB" sz="2000" b="1" dirty="0" err="1">
                <a:highlight>
                  <a:srgbClr val="00FF00"/>
                </a:highlight>
              </a:rPr>
              <a:t>určitej</a:t>
            </a:r>
            <a:r>
              <a:rPr lang="en-GB" sz="2000" b="1" dirty="0">
                <a:highlight>
                  <a:srgbClr val="00FF00"/>
                </a:highlight>
              </a:rPr>
              <a:t> </a:t>
            </a:r>
            <a:r>
              <a:rPr lang="en-GB" sz="2000" b="1" dirty="0" err="1">
                <a:highlight>
                  <a:srgbClr val="00FF00"/>
                </a:highlight>
              </a:rPr>
              <a:t>právnej</a:t>
            </a:r>
            <a:r>
              <a:rPr lang="en-GB" sz="2000" b="1" dirty="0">
                <a:highlight>
                  <a:srgbClr val="00FF00"/>
                </a:highlight>
              </a:rPr>
              <a:t> </a:t>
            </a:r>
            <a:r>
              <a:rPr lang="en-GB" sz="2000" b="1" dirty="0" err="1">
                <a:highlight>
                  <a:srgbClr val="00FF00"/>
                </a:highlight>
              </a:rPr>
              <a:t>normy</a:t>
            </a:r>
            <a:r>
              <a:rPr lang="en-GB" sz="2000" dirty="0"/>
              <a:t>, </a:t>
            </a:r>
            <a:r>
              <a:rPr lang="en-GB" sz="2000" dirty="0" err="1"/>
              <a:t>ktoré</a:t>
            </a:r>
            <a:r>
              <a:rPr lang="en-GB" sz="2000" dirty="0"/>
              <a:t> </a:t>
            </a:r>
            <a:r>
              <a:rPr lang="en-GB" sz="2000" dirty="0" err="1"/>
              <a:t>môžu</a:t>
            </a:r>
            <a:r>
              <a:rPr lang="en-GB" sz="2000" dirty="0"/>
              <a:t> </a:t>
            </a:r>
            <a:r>
              <a:rPr lang="en-GB" sz="2000" dirty="0" err="1"/>
              <a:t>byť</a:t>
            </a:r>
            <a:r>
              <a:rPr lang="en-GB" sz="2000" dirty="0"/>
              <a:t> </a:t>
            </a:r>
            <a:r>
              <a:rPr lang="en-GB" sz="2000" dirty="0" err="1"/>
              <a:t>využiteľné</a:t>
            </a:r>
            <a:r>
              <a:rPr lang="en-GB" sz="2000" dirty="0"/>
              <a:t> </a:t>
            </a:r>
            <a:r>
              <a:rPr lang="en-GB" sz="2000" dirty="0" err="1"/>
              <a:t>aj</a:t>
            </a:r>
            <a:r>
              <a:rPr lang="en-GB" sz="2000" dirty="0"/>
              <a:t> v </a:t>
            </a:r>
            <a:r>
              <a:rPr lang="en-GB" sz="2000" dirty="0" err="1"/>
              <a:t>ďalších</a:t>
            </a:r>
            <a:r>
              <a:rPr lang="en-GB" sz="2000" dirty="0"/>
              <a:t> </a:t>
            </a:r>
            <a:r>
              <a:rPr lang="en-GB" sz="2000" dirty="0" err="1"/>
              <a:t>prípadoch</a:t>
            </a:r>
            <a:r>
              <a:rPr lang="en-GB" sz="2000" dirty="0"/>
              <a:t>, </a:t>
            </a:r>
            <a:r>
              <a:rPr lang="en-GB" sz="2000" dirty="0" err="1"/>
              <a:t>teda</a:t>
            </a:r>
            <a:r>
              <a:rPr lang="en-GB" sz="2000" dirty="0"/>
              <a:t> </a:t>
            </a:r>
            <a:r>
              <a:rPr lang="en-GB" sz="2000" dirty="0" err="1"/>
              <a:t>možno</a:t>
            </a:r>
            <a:r>
              <a:rPr lang="en-GB" sz="2000" dirty="0"/>
              <a:t> </a:t>
            </a:r>
            <a:r>
              <a:rPr lang="en-GB" sz="2000" dirty="0" err="1"/>
              <a:t>nimi</a:t>
            </a:r>
            <a:r>
              <a:rPr lang="en-GB" sz="2000" dirty="0"/>
              <a:t> </a:t>
            </a:r>
            <a:r>
              <a:rPr lang="en-GB" sz="2000" dirty="0" err="1"/>
              <a:t>argumentovať</a:t>
            </a:r>
            <a:r>
              <a:rPr lang="en-GB" sz="2000" dirty="0"/>
              <a:t> v </a:t>
            </a:r>
            <a:r>
              <a:rPr lang="en-GB" sz="2000" dirty="0" err="1"/>
              <a:t>iných</a:t>
            </a:r>
            <a:r>
              <a:rPr lang="en-GB" sz="2000" dirty="0"/>
              <a:t> </a:t>
            </a:r>
            <a:r>
              <a:rPr lang="en-GB" sz="2000" dirty="0" err="1"/>
              <a:t>súdnych</a:t>
            </a:r>
            <a:r>
              <a:rPr lang="en-GB" sz="2000" dirty="0"/>
              <a:t> </a:t>
            </a:r>
            <a:r>
              <a:rPr lang="en-GB" sz="2000" dirty="0" err="1"/>
              <a:t>sporoch</a:t>
            </a:r>
            <a:r>
              <a:rPr lang="en-GB" sz="20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1F6EF1-5671-BED1-F1E2-1556FB155C70}"/>
              </a:ext>
            </a:extLst>
          </p:cNvPr>
          <p:cNvGrpSpPr/>
          <p:nvPr/>
        </p:nvGrpSpPr>
        <p:grpSpPr>
          <a:xfrm>
            <a:off x="853440" y="2362042"/>
            <a:ext cx="1048512" cy="1295558"/>
            <a:chOff x="8610600" y="2512429"/>
            <a:chExt cx="2267712" cy="2741721"/>
          </a:xfrm>
        </p:grpSpPr>
        <p:pic>
          <p:nvPicPr>
            <p:cNvPr id="9" name="Obrázok 6">
              <a:extLst>
                <a:ext uri="{FF2B5EF4-FFF2-40B4-BE49-F238E27FC236}">
                  <a16:creationId xmlns:a16="http://schemas.microsoft.com/office/drawing/2014/main" id="{ADE7BEFF-A67D-FF4A-7496-C5C22D3F3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0600" y="2512429"/>
              <a:ext cx="2267712" cy="27417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15F7C3-8090-816D-B37E-C62CF68E3238}"/>
                </a:ext>
              </a:extLst>
            </p:cNvPr>
            <p:cNvSpPr txBox="1"/>
            <p:nvPr/>
          </p:nvSpPr>
          <p:spPr>
            <a:xfrm>
              <a:off x="8878824" y="2844816"/>
              <a:ext cx="216782" cy="417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CD10-C5E0-4095-A5EB-155A772AD375}"/>
              </a:ext>
            </a:extLst>
          </p:cNvPr>
          <p:cNvSpPr/>
          <p:nvPr/>
        </p:nvSpPr>
        <p:spPr>
          <a:xfrm>
            <a:off x="1027574" y="2970950"/>
            <a:ext cx="731520" cy="14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77C1A2-250D-B46A-DC39-2CCD9D10EB81}"/>
              </a:ext>
            </a:extLst>
          </p:cNvPr>
          <p:cNvGrpSpPr/>
          <p:nvPr/>
        </p:nvGrpSpPr>
        <p:grpSpPr>
          <a:xfrm>
            <a:off x="852888" y="3782554"/>
            <a:ext cx="1048512" cy="1295558"/>
            <a:chOff x="8610600" y="2512429"/>
            <a:chExt cx="2267712" cy="2741721"/>
          </a:xfrm>
        </p:grpSpPr>
        <p:pic>
          <p:nvPicPr>
            <p:cNvPr id="21" name="Obrázok 6">
              <a:extLst>
                <a:ext uri="{FF2B5EF4-FFF2-40B4-BE49-F238E27FC236}">
                  <a16:creationId xmlns:a16="http://schemas.microsoft.com/office/drawing/2014/main" id="{955EFB45-F3A1-F708-DF1D-F2D1CBEF7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0600" y="2512429"/>
              <a:ext cx="2267712" cy="27417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20C818-5B00-2332-7D45-42875B35D475}"/>
                </a:ext>
              </a:extLst>
            </p:cNvPr>
            <p:cNvSpPr txBox="1"/>
            <p:nvPr/>
          </p:nvSpPr>
          <p:spPr>
            <a:xfrm>
              <a:off x="8878824" y="2844816"/>
              <a:ext cx="216782" cy="417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06F988D-C998-94D9-D649-4AE26EA2FF2A}"/>
              </a:ext>
            </a:extLst>
          </p:cNvPr>
          <p:cNvSpPr/>
          <p:nvPr/>
        </p:nvSpPr>
        <p:spPr>
          <a:xfrm>
            <a:off x="1023576" y="4525785"/>
            <a:ext cx="731520" cy="14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409F8F-801A-6E1C-A0E7-9939C2D30A62}"/>
              </a:ext>
            </a:extLst>
          </p:cNvPr>
          <p:cNvGrpSpPr/>
          <p:nvPr/>
        </p:nvGrpSpPr>
        <p:grpSpPr>
          <a:xfrm>
            <a:off x="852888" y="5182675"/>
            <a:ext cx="1048512" cy="1295558"/>
            <a:chOff x="8610600" y="2512429"/>
            <a:chExt cx="2267712" cy="2741721"/>
          </a:xfrm>
        </p:grpSpPr>
        <p:pic>
          <p:nvPicPr>
            <p:cNvPr id="25" name="Obrázok 6">
              <a:extLst>
                <a:ext uri="{FF2B5EF4-FFF2-40B4-BE49-F238E27FC236}">
                  <a16:creationId xmlns:a16="http://schemas.microsoft.com/office/drawing/2014/main" id="{A74C7592-9D5D-A478-987C-0ED888EA1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0600" y="2512429"/>
              <a:ext cx="2267712" cy="274172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5C60A8-C798-32E0-7A42-3BF32297A4BA}"/>
                </a:ext>
              </a:extLst>
            </p:cNvPr>
            <p:cNvSpPr txBox="1"/>
            <p:nvPr/>
          </p:nvSpPr>
          <p:spPr>
            <a:xfrm>
              <a:off x="8878824" y="2844816"/>
              <a:ext cx="216782" cy="417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3FF7D54-7337-84F4-E5D1-2F11D3963C0A}"/>
              </a:ext>
            </a:extLst>
          </p:cNvPr>
          <p:cNvSpPr/>
          <p:nvPr/>
        </p:nvSpPr>
        <p:spPr>
          <a:xfrm>
            <a:off x="1014432" y="5670639"/>
            <a:ext cx="731520" cy="14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B63566-BA84-C658-5CC3-A356AE99CE34}"/>
              </a:ext>
            </a:extLst>
          </p:cNvPr>
          <p:cNvGrpSpPr/>
          <p:nvPr/>
        </p:nvGrpSpPr>
        <p:grpSpPr>
          <a:xfrm>
            <a:off x="7296912" y="2362042"/>
            <a:ext cx="1932432" cy="2425331"/>
            <a:chOff x="8610600" y="2329549"/>
            <a:chExt cx="1932432" cy="24253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48CA11-3F1B-0CBF-BF86-5B3D547EFD51}"/>
                </a:ext>
              </a:extLst>
            </p:cNvPr>
            <p:cNvGrpSpPr/>
            <p:nvPr/>
          </p:nvGrpSpPr>
          <p:grpSpPr>
            <a:xfrm>
              <a:off x="8610600" y="2329549"/>
              <a:ext cx="1932432" cy="2425331"/>
              <a:chOff x="8610600" y="2512429"/>
              <a:chExt cx="2267712" cy="2741721"/>
            </a:xfrm>
          </p:grpSpPr>
          <p:pic>
            <p:nvPicPr>
              <p:cNvPr id="3" name="Obrázok 6">
                <a:extLst>
                  <a:ext uri="{FF2B5EF4-FFF2-40B4-BE49-F238E27FC236}">
                    <a16:creationId xmlns:a16="http://schemas.microsoft.com/office/drawing/2014/main" id="{EE2A9AC7-F06C-CB24-5983-2C05AA009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0600" y="2512429"/>
                <a:ext cx="2267712" cy="2741721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F1450-6117-76D3-E706-570056D04A96}"/>
                  </a:ext>
                </a:extLst>
              </p:cNvPr>
              <p:cNvSpPr txBox="1"/>
              <p:nvPr/>
            </p:nvSpPr>
            <p:spPr>
              <a:xfrm>
                <a:off x="8878824" y="2844816"/>
                <a:ext cx="1096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400" dirty="0"/>
                  <a:t>judikát</a:t>
                </a:r>
                <a:endParaRPr lang="en-GB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4991226-C41F-4A31-5703-0E950B95AEEB}"/>
                </a:ext>
              </a:extLst>
            </p:cNvPr>
            <p:cNvSpPr/>
            <p:nvPr/>
          </p:nvSpPr>
          <p:spPr>
            <a:xfrm>
              <a:off x="9015984" y="3248102"/>
              <a:ext cx="1165860" cy="284968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18C090-CE4C-08C5-0893-03E940E32215}"/>
                </a:ext>
              </a:extLst>
            </p:cNvPr>
            <p:cNvSpPr/>
            <p:nvPr/>
          </p:nvSpPr>
          <p:spPr>
            <a:xfrm>
              <a:off x="8993886" y="3963013"/>
              <a:ext cx="1165860" cy="284968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E3C03CC-EC12-E144-4073-DCBDB7302817}"/>
              </a:ext>
            </a:extLst>
          </p:cNvPr>
          <p:cNvSpPr txBox="1"/>
          <p:nvPr/>
        </p:nvSpPr>
        <p:spPr>
          <a:xfrm>
            <a:off x="1901400" y="2245732"/>
            <a:ext cx="311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iné súdne rozhodnutia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282078-D597-CA84-A547-F07F3658405F}"/>
              </a:ext>
            </a:extLst>
          </p:cNvPr>
          <p:cNvSpPr txBox="1"/>
          <p:nvPr/>
        </p:nvSpPr>
        <p:spPr>
          <a:xfrm>
            <a:off x="9740405" y="2885112"/>
            <a:ext cx="2263538" cy="46166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00FF00"/>
                </a:highlight>
              </a:rPr>
              <a:t>§ 36 Trest. zák.</a:t>
            </a:r>
            <a:endParaRPr lang="en-GB" dirty="0">
              <a:highlight>
                <a:srgbClr val="00FF00"/>
              </a:highlight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3A09FA-4B55-D1DD-11CF-7A4A6E59287A}"/>
              </a:ext>
            </a:extLst>
          </p:cNvPr>
          <p:cNvCxnSpPr>
            <a:cxnSpLocks/>
            <a:stCxn id="19" idx="3"/>
            <a:endCxn id="36" idx="1"/>
          </p:cNvCxnSpPr>
          <p:nvPr/>
        </p:nvCxnSpPr>
        <p:spPr>
          <a:xfrm>
            <a:off x="1759094" y="3043448"/>
            <a:ext cx="5943202" cy="37963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90376D-2048-C0B8-3796-0164949F871A}"/>
              </a:ext>
            </a:extLst>
          </p:cNvPr>
          <p:cNvCxnSpPr>
            <a:cxnSpLocks/>
            <a:stCxn id="23" idx="3"/>
            <a:endCxn id="36" idx="1"/>
          </p:cNvCxnSpPr>
          <p:nvPr/>
        </p:nvCxnSpPr>
        <p:spPr>
          <a:xfrm flipV="1">
            <a:off x="1755096" y="3423079"/>
            <a:ext cx="5947200" cy="117520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920E24-7B24-66FD-3C43-94F833166382}"/>
              </a:ext>
            </a:extLst>
          </p:cNvPr>
          <p:cNvCxnSpPr>
            <a:cxnSpLocks/>
            <a:stCxn id="27" idx="3"/>
            <a:endCxn id="39" idx="1"/>
          </p:cNvCxnSpPr>
          <p:nvPr/>
        </p:nvCxnSpPr>
        <p:spPr>
          <a:xfrm flipV="1">
            <a:off x="1745952" y="4137990"/>
            <a:ext cx="5934246" cy="160514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680EB33-BC9A-122D-6711-1259CBC1CB55}"/>
              </a:ext>
            </a:extLst>
          </p:cNvPr>
          <p:cNvSpPr txBox="1"/>
          <p:nvPr/>
        </p:nvSpPr>
        <p:spPr>
          <a:xfrm>
            <a:off x="9547487" y="4136907"/>
            <a:ext cx="2473850" cy="46166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00FF00"/>
                </a:highlight>
              </a:rPr>
              <a:t>§ 354 Trest. zák.</a:t>
            </a:r>
            <a:endParaRPr lang="en-GB" dirty="0">
              <a:highlight>
                <a:srgbClr val="00FF00"/>
              </a:highlight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5EC44E-6A27-F9A3-7974-C329726EDF89}"/>
              </a:ext>
            </a:extLst>
          </p:cNvPr>
          <p:cNvCxnSpPr>
            <a:cxnSpLocks/>
            <a:stCxn id="36" idx="3"/>
            <a:endCxn id="41" idx="1"/>
          </p:cNvCxnSpPr>
          <p:nvPr/>
        </p:nvCxnSpPr>
        <p:spPr>
          <a:xfrm flipV="1">
            <a:off x="8868156" y="3115945"/>
            <a:ext cx="872249" cy="30713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F4A6EA-F2B6-22D3-B0FA-20C36BB406A2}"/>
              </a:ext>
            </a:extLst>
          </p:cNvPr>
          <p:cNvCxnSpPr>
            <a:cxnSpLocks/>
            <a:stCxn id="39" idx="3"/>
            <a:endCxn id="44" idx="1"/>
          </p:cNvCxnSpPr>
          <p:nvPr/>
        </p:nvCxnSpPr>
        <p:spPr>
          <a:xfrm>
            <a:off x="8846058" y="4137990"/>
            <a:ext cx="701429" cy="2297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3D0A6ED-1CE1-6ABA-9C66-80161AF3590A}"/>
                  </a:ext>
                </a:extLst>
              </p14:cNvPr>
              <p14:cNvContentPartPr/>
              <p14:nvPr/>
            </p14:nvContentPartPr>
            <p14:xfrm>
              <a:off x="7781547" y="3414887"/>
              <a:ext cx="1007280" cy="29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3D0A6ED-1CE1-6ABA-9C66-80161AF359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7547" y="3307247"/>
                <a:ext cx="11149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F95E443-079E-2A28-2506-4E413CE7DA3A}"/>
                  </a:ext>
                </a:extLst>
              </p14:cNvPr>
              <p14:cNvContentPartPr/>
              <p14:nvPr/>
            </p14:nvContentPartPr>
            <p14:xfrm>
              <a:off x="7773267" y="4133087"/>
              <a:ext cx="764640" cy="11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F95E443-079E-2A28-2506-4E413CE7DA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9267" y="4025087"/>
                <a:ext cx="87228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8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C70E-93B7-8F0B-6531-05367CD4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71C34-C630-48F1-A266-B692E841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499"/>
            <a:ext cx="6714208" cy="1741699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ea typeface="+mj-lt"/>
                <a:cs typeface="+mj-lt"/>
              </a:rPr>
              <a:t>Extrakcia</a:t>
            </a:r>
            <a:r>
              <a:rPr lang="en-US" sz="4800" dirty="0">
                <a:ea typeface="+mj-lt"/>
                <a:cs typeface="+mj-lt"/>
              </a:rPr>
              <a:t> k</a:t>
            </a:r>
            <a:r>
              <a:rPr lang="sk-SK" sz="4800" dirty="0" err="1">
                <a:ea typeface="+mj-lt"/>
                <a:cs typeface="+mj-lt"/>
              </a:rPr>
              <a:t>ľúčových</a:t>
            </a:r>
            <a:r>
              <a:rPr lang="sk-SK" sz="4800" dirty="0">
                <a:ea typeface="+mj-lt"/>
                <a:cs typeface="+mj-lt"/>
              </a:rPr>
              <a:t> vlastností judikátov</a:t>
            </a:r>
            <a:endParaRPr lang="sk-SK" sz="48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D070702-AEF7-0141-0385-8CAE36F56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2" r="6763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5E7C757C-7E5D-3475-9C43-F09009330779}"/>
              </a:ext>
            </a:extLst>
          </p:cNvPr>
          <p:cNvSpPr txBox="1">
            <a:spLocks/>
          </p:cNvSpPr>
          <p:nvPr/>
        </p:nvSpPr>
        <p:spPr>
          <a:xfrm>
            <a:off x="4801241" y="2376697"/>
            <a:ext cx="7227321" cy="4499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sk-SK" sz="2800" dirty="0">
                <a:ea typeface="+mn-lt"/>
                <a:cs typeface="+mn-lt"/>
              </a:rPr>
              <a:t>Prehľad metód pre identifikáciu špecifických častí textu.</a:t>
            </a:r>
          </a:p>
          <a:p>
            <a:pPr marL="514350" indent="-514350">
              <a:buAutoNum type="arabicPeriod"/>
            </a:pPr>
            <a:r>
              <a:rPr lang="en-GB" sz="2800" dirty="0" err="1">
                <a:ea typeface="+mn-lt"/>
                <a:cs typeface="+mn-lt"/>
              </a:rPr>
              <a:t>Porovnanie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efektivity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rôznych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prístupov</a:t>
            </a:r>
            <a:r>
              <a:rPr lang="en-GB" sz="2800" dirty="0">
                <a:ea typeface="+mn-lt"/>
                <a:cs typeface="+mn-lt"/>
              </a:rPr>
              <a:t> k </a:t>
            </a:r>
            <a:r>
              <a:rPr lang="en-GB" sz="2800" dirty="0" err="1">
                <a:ea typeface="+mn-lt"/>
                <a:cs typeface="+mn-lt"/>
              </a:rPr>
              <a:t>párovaniu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textových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úsekov</a:t>
            </a:r>
            <a:r>
              <a:rPr lang="en-GB" sz="2800" dirty="0">
                <a:ea typeface="+mn-lt"/>
                <a:cs typeface="+mn-lt"/>
              </a:rPr>
              <a:t> (NLP, </a:t>
            </a:r>
            <a:r>
              <a:rPr lang="en-GB" sz="2800" dirty="0" err="1">
                <a:ea typeface="+mn-lt"/>
                <a:cs typeface="+mn-lt"/>
              </a:rPr>
              <a:t>strojové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učenie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štatistické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prístupy</a:t>
            </a:r>
            <a:r>
              <a:rPr lang="en-GB" sz="2800" dirty="0">
                <a:ea typeface="+mn-lt"/>
                <a:cs typeface="+mn-lt"/>
              </a:rPr>
              <a:t>)</a:t>
            </a:r>
            <a:endParaRPr lang="sk-SK" sz="2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800" dirty="0" err="1">
                <a:ea typeface="+mn-lt"/>
                <a:cs typeface="+mn-lt"/>
              </a:rPr>
              <a:t>Návrh</a:t>
            </a:r>
            <a:r>
              <a:rPr lang="en-GB" sz="2800" dirty="0">
                <a:ea typeface="+mn-lt"/>
                <a:cs typeface="+mn-lt"/>
              </a:rPr>
              <a:t> a </a:t>
            </a:r>
            <a:r>
              <a:rPr lang="en-GB" sz="2800" dirty="0" err="1">
                <a:ea typeface="+mn-lt"/>
                <a:cs typeface="+mn-lt"/>
              </a:rPr>
              <a:t>implementácia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metód</a:t>
            </a:r>
            <a:r>
              <a:rPr lang="sk-SK" sz="2800" dirty="0">
                <a:ea typeface="+mn-lt"/>
                <a:cs typeface="+mn-lt"/>
              </a:rPr>
              <a:t> na extrakciu právneho predpisu, ktorý judikát upresňuje a znenia daného upresnenia.</a:t>
            </a:r>
          </a:p>
          <a:p>
            <a:endParaRPr lang="en-GB" sz="2800" dirty="0">
              <a:ea typeface="+mn-lt"/>
              <a:cs typeface="+mn-lt"/>
            </a:endParaRPr>
          </a:p>
          <a:p>
            <a:endParaRPr lang="sk-SK" sz="2800" b="1" dirty="0" err="1">
              <a:latin typeface="Segoe UI"/>
              <a:ea typeface="+mn-lt"/>
              <a:cs typeface="Segoe UI"/>
            </a:endParaRPr>
          </a:p>
        </p:txBody>
      </p:sp>
      <p:pic>
        <p:nvPicPr>
          <p:cNvPr id="6" name="Graphic 5" descr="Badge 4 with solid fill">
            <a:extLst>
              <a:ext uri="{FF2B5EF4-FFF2-40B4-BE49-F238E27FC236}">
                <a16:creationId xmlns:a16="http://schemas.microsoft.com/office/drawing/2014/main" id="{4DAC6082-A765-F97B-2F19-F7A97B8B7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14" y="1499558"/>
            <a:ext cx="2452778" cy="24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1537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321559644FE24680BB9BCB50705687" ma:contentTypeVersion="17" ma:contentTypeDescription="Umožňuje vytvoriť nový dokument." ma:contentTypeScope="" ma:versionID="19113faa9fd7c9d2218105b5529cefee">
  <xsd:schema xmlns:xsd="http://www.w3.org/2001/XMLSchema" xmlns:xs="http://www.w3.org/2001/XMLSchema" xmlns:p="http://schemas.microsoft.com/office/2006/metadata/properties" xmlns:ns3="afb5643a-ff00-46f5-a175-1b41e62e2269" xmlns:ns4="26d0bc77-b724-4cb9-879d-bbcb0dc367e7" targetNamespace="http://schemas.microsoft.com/office/2006/metadata/properties" ma:root="true" ma:fieldsID="59c7e79b70506f5cfaa9a8a7a070335c" ns3:_="" ns4:_="">
    <xsd:import namespace="afb5643a-ff00-46f5-a175-1b41e62e2269"/>
    <xsd:import namespace="26d0bc77-b724-4cb9-879d-bbcb0dc367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5643a-ff00-46f5-a175-1b41e62e2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0bc77-b724-4cb9-879d-bbcb0dc367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b5643a-ff00-46f5-a175-1b41e62e2269" xsi:nil="true"/>
  </documentManagement>
</p:properties>
</file>

<file path=customXml/itemProps1.xml><?xml version="1.0" encoding="utf-8"?>
<ds:datastoreItem xmlns:ds="http://schemas.openxmlformats.org/officeDocument/2006/customXml" ds:itemID="{631632D5-BCE0-43C0-8243-571EDA01AF71}">
  <ds:schemaRefs>
    <ds:schemaRef ds:uri="26d0bc77-b724-4cb9-879d-bbcb0dc367e7"/>
    <ds:schemaRef ds:uri="afb5643a-ff00-46f5-a175-1b41e62e22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556A68-4A56-4456-A363-C4FC9F102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F0D021-DEDF-47E7-8F19-D7EBD0D8BEB6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26d0bc77-b724-4cb9-879d-bbcb0dc367e7"/>
    <ds:schemaRef ds:uri="afb5643a-ff00-46f5-a175-1b41e62e226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919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Demi Cond</vt:lpstr>
      <vt:lpstr>Franklin Gothic Medium</vt:lpstr>
      <vt:lpstr>Segoe UI</vt:lpstr>
      <vt:lpstr>Wingdings</vt:lpstr>
      <vt:lpstr>JuxtaposeVTI</vt:lpstr>
      <vt:lpstr>Spracovanie súdnych rozhodnutí</vt:lpstr>
      <vt:lpstr>Predikcia verdiktov </vt:lpstr>
      <vt:lpstr>Predikcia verdiktov</vt:lpstr>
      <vt:lpstr>Anonymizácia právnych textov</vt:lpstr>
      <vt:lpstr>Anonymizácia právnych textov</vt:lpstr>
      <vt:lpstr>Ukážka Anotačného systému</vt:lpstr>
      <vt:lpstr>Odporúčací systém pre anotáciu právnych textov</vt:lpstr>
      <vt:lpstr>Extrakcia kľúčových vlastností judikátov</vt:lpstr>
      <vt:lpstr>Extrakcia kľúčových vlastností judikátov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Dávid Varga</dc:creator>
  <cp:lastModifiedBy>Dávid Varga</cp:lastModifiedBy>
  <cp:revision>2</cp:revision>
  <dcterms:created xsi:type="dcterms:W3CDTF">2023-06-20T08:53:23Z</dcterms:created>
  <dcterms:modified xsi:type="dcterms:W3CDTF">2025-02-27T08:02:40Z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0x0101004A321559644FE24680BB9BCB50705687</vt:lpwstr>
  </property>
</Properties>
</file>